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06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9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00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37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0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56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32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74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3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3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2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1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14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79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90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5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A44F6B-4D4A-4BAA-9CED-FFE43473186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30D428-661C-41B6-B442-A0717AD73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0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89;&#1090;&#1072;&#1074;&#1085;&#1080;&#1095;&#1077;&#1089;&#1090;&#1074;&#1086;/&#1055;&#1088;&#1086;&#1073;&#1085;&#1072;&#1103;%20&#1088;&#1072;&#1073;&#1086;&#1095;&#1072;&#1103;%20&#1074;&#1089;&#1090;&#1088;&#1077;&#1095;&#1072;.docx" TargetMode="External"/><Relationship Id="rId7" Type="http://schemas.openxmlformats.org/officeDocument/2006/relationships/image" Target="../media/image26.png"/><Relationship Id="rId2" Type="http://schemas.openxmlformats.org/officeDocument/2006/relationships/hyperlink" Target="&#1053;&#1072;&#1089;&#1090;&#1072;&#1074;&#1085;&#1080;&#1095;&#1077;&#1089;&#1090;&#1074;&#1086;/&#1042;&#1089;&#1090;&#1088;&#1077;&#1095;&#1072;%20&#1079;&#1085;&#1072;&#1082;&#1086;&#1084;&#1089;&#1090;&#1074;&#1086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3;&#1072;&#1089;&#1090;&#1072;&#1074;&#1085;&#1080;&#1095;&#1077;&#1089;&#1090;&#1074;&#1086;/&#1055;&#1088;&#1086;&#1094;&#1077;&#1076;&#1091;&#1088;&#1072;%20&#1079;&#1072;&#1074;&#1077;&#1088;&#1096;&#1077;&#1085;&#1080;&#1103;%20&#1074;&#1079;&#1072;&#1080;&#1084;&#1086;&#1076;&#1077;&#1081;&#1089;&#1090;&#1074;&#1080;&#1103;%20&#1084;&#1077;&#1078;&#1076;&#1091;%20&#1085;&#1072;&#1089;&#1090;&#1072;&#1074;&#1085;&#1080;&#1082;&#1072;&#1084;&#1080;%20&#1080;%20&#1085;&#1072;&#1089;&#1090;&#1072;&#1074;&#1083;&#1103;&#1077;&#1084;&#1099;&#1084;&#1080;.docx" TargetMode="External"/><Relationship Id="rId5" Type="http://schemas.openxmlformats.org/officeDocument/2006/relationships/hyperlink" Target="&#1053;&#1072;&#1089;&#1090;&#1072;&#1074;&#1085;&#1080;&#1095;&#1077;&#1089;&#1090;&#1074;&#1086;/4.&#1057;&#1086;&#1074;&#1084;&#1077;&#1089;&#1090;&#1085;&#1072;&#1103;%20&#1088;&#1072;&#1073;&#1086;&#1090;&#1072;%20&#1085;&#1072;&#1089;&#1090;&#1072;&#1074;&#1085;&#1080;&#1082;&#1072;%20&#1080;%20&#1085;&#1072;&#1089;&#1090;&#1072;&#1074;&#1083;&#1103;&#1077;&#1084;&#1086;&#1075;&#1086;.docx" TargetMode="External"/><Relationship Id="rId4" Type="http://schemas.openxmlformats.org/officeDocument/2006/relationships/hyperlink" Target="&#1053;&#1072;&#1089;&#1090;&#1072;&#1074;&#1085;&#1080;&#1095;&#1077;&#1089;&#1090;&#1074;&#1086;/&#1055;&#1083;&#1072;&#1085;&#1080;&#1088;&#1086;&#1074;&#1072;&#1085;&#1080;&#1077;%20&#1086;&#1089;&#1085;&#1086;&#1074;&#1085;&#1086;&#1075;&#1086;%20&#1087;&#1088;&#1086;&#1094;&#1077;&#1089;&#1089;&#1072;%20&#1088;&#1072;&#1073;&#1086;&#1090;&#1099;.docx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1053;&#1072;&#1089;&#1090;&#1072;&#1074;&#1085;&#1080;&#1095;&#1077;&#1089;&#1090;&#1074;&#1086;/&#1055;&#1091;&#1073;&#1083;&#1080;&#1095;&#1085;&#1086;&#1077;%20&#1087;&#1086;&#1076;&#1074;&#1077;&#1076;&#1077;&#1085;&#1080;&#1077;%20&#1080;&#1090;&#1086;&#1075;&#1086;&#1074;.doc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Наставничество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7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77332"/>
            <a:ext cx="9601196" cy="6507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Возможные варианты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0" y="1328057"/>
            <a:ext cx="7761513" cy="552994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Вариации ролевых моделей внутри формы «учитель - учитель» </a:t>
            </a:r>
            <a:r>
              <a:rPr lang="ru-RU" dirty="0" smtClean="0"/>
              <a:t>могут различаться </a:t>
            </a:r>
            <a:r>
              <a:rPr lang="ru-RU" dirty="0"/>
              <a:t>в зависимости от потребностей самого </a:t>
            </a:r>
            <a:r>
              <a:rPr lang="ru-RU" dirty="0" smtClean="0"/>
              <a:t>наставляемого, особенностей </a:t>
            </a:r>
            <a:r>
              <a:rPr lang="ru-RU" dirty="0"/>
              <a:t>образовательной организации и ресурсов наставника.</a:t>
            </a:r>
          </a:p>
          <a:p>
            <a:r>
              <a:rPr lang="ru-RU" dirty="0"/>
              <a:t>Учитывая опыт образовательных организаций, основными вариантами могут</a:t>
            </a:r>
          </a:p>
          <a:p>
            <a:r>
              <a:rPr lang="ru-RU" dirty="0"/>
              <a:t>быть:</a:t>
            </a:r>
          </a:p>
          <a:p>
            <a:r>
              <a:rPr lang="ru-RU" dirty="0"/>
              <a:t>взаимодействие «опытный педагог - молодой специалист</a:t>
            </a:r>
            <a:r>
              <a:rPr lang="ru-RU" dirty="0" smtClean="0"/>
              <a:t>», классический </a:t>
            </a:r>
            <a:r>
              <a:rPr lang="ru-RU" dirty="0"/>
              <a:t>вариант поддержки для приобретения молодым </a:t>
            </a:r>
            <a:r>
              <a:rPr lang="ru-RU" dirty="0" smtClean="0"/>
              <a:t>специалистом необходимых </a:t>
            </a:r>
            <a:r>
              <a:rPr lang="ru-RU" dirty="0"/>
              <a:t>профессиональных навыков (</a:t>
            </a:r>
            <a:r>
              <a:rPr lang="ru-RU" dirty="0" smtClean="0"/>
              <a:t>организационных, коммуникационных</a:t>
            </a:r>
            <a:r>
              <a:rPr lang="ru-RU" dirty="0"/>
              <a:t>) и закрепления на месте работы;</a:t>
            </a:r>
          </a:p>
          <a:p>
            <a:r>
              <a:rPr lang="ru-RU" dirty="0"/>
              <a:t>взаимодействие «лидер педагогического сообщества - </a:t>
            </a:r>
            <a:r>
              <a:rPr lang="ru-RU" dirty="0" smtClean="0"/>
              <a:t>педагог, испытывающий </a:t>
            </a:r>
            <a:r>
              <a:rPr lang="ru-RU" dirty="0"/>
              <a:t>проблемы», конкретная психоэмоциональная </a:t>
            </a:r>
            <a:r>
              <a:rPr lang="ru-RU" dirty="0" smtClean="0"/>
              <a:t>поддержка (проблемы</a:t>
            </a:r>
            <a:r>
              <a:rPr lang="ru-RU" dirty="0"/>
              <a:t>: «не могу найти общий язык с учениками», «испытываю стресс </a:t>
            </a:r>
            <a:r>
              <a:rPr lang="ru-RU" dirty="0" smtClean="0"/>
              <a:t>во время </a:t>
            </a:r>
            <a:r>
              <a:rPr lang="ru-RU" dirty="0"/>
              <a:t>уроков»), сочетаемая с профессиональной помощью по </a:t>
            </a:r>
            <a:r>
              <a:rPr lang="ru-RU" dirty="0" smtClean="0"/>
              <a:t>приобретению и </a:t>
            </a:r>
            <a:r>
              <a:rPr lang="ru-RU" dirty="0"/>
              <a:t>развитию педагогических талантов и инициатив;</a:t>
            </a:r>
          </a:p>
          <a:p>
            <a:r>
              <a:rPr lang="ru-RU" dirty="0"/>
              <a:t>взаимодействие «педагог-новатор - консервативный педагог», в </a:t>
            </a:r>
            <a:r>
              <a:rPr lang="ru-RU" dirty="0" smtClean="0"/>
              <a:t>рамках которого</a:t>
            </a:r>
            <a:r>
              <a:rPr lang="ru-RU" dirty="0"/>
              <a:t>, возможно, более молодой педагог помогает </a:t>
            </a:r>
            <a:r>
              <a:rPr lang="ru-RU" dirty="0" smtClean="0"/>
              <a:t>опытному представителю </a:t>
            </a:r>
            <a:r>
              <a:rPr lang="ru-RU" dirty="0"/>
              <a:t>«старой школы» овладеть современными </a:t>
            </a:r>
            <a:r>
              <a:rPr lang="ru-RU" dirty="0" smtClean="0"/>
              <a:t>программами, цифровыми </a:t>
            </a:r>
            <a:r>
              <a:rPr lang="ru-RU" dirty="0"/>
              <a:t>навыками и </a:t>
            </a:r>
            <a:r>
              <a:rPr lang="ru-RU" dirty="0" smtClean="0"/>
              <a:t>технологиями; </a:t>
            </a:r>
          </a:p>
          <a:p>
            <a:r>
              <a:rPr lang="ru-RU" dirty="0" smtClean="0"/>
              <a:t>взаимодействие </a:t>
            </a:r>
            <a:r>
              <a:rPr lang="ru-RU" dirty="0"/>
              <a:t>«опытный предметник - неопытный предметник</a:t>
            </a:r>
            <a:r>
              <a:rPr lang="ru-RU" dirty="0" smtClean="0"/>
              <a:t>», в </a:t>
            </a:r>
            <a:r>
              <a:rPr lang="ru-RU" dirty="0"/>
              <a:t>рамках которого опытный педагог оказывает методическую </a:t>
            </a:r>
            <a:r>
              <a:rPr lang="ru-RU" dirty="0" smtClean="0"/>
              <a:t>поддержку по </a:t>
            </a:r>
            <a:r>
              <a:rPr lang="ru-RU" dirty="0"/>
              <a:t>конкретному предмету (поиск пособий, составление рабочих </a:t>
            </a:r>
            <a:r>
              <a:rPr lang="ru-RU" dirty="0" smtClean="0"/>
              <a:t>программ и </a:t>
            </a:r>
            <a:r>
              <a:rPr lang="ru-RU" dirty="0"/>
              <a:t>тематических планов и т. д.).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48" y="1304926"/>
            <a:ext cx="3075896" cy="30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8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63287"/>
            <a:ext cx="9601196" cy="12736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Область применения в рамках образовательной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5029" y="1774371"/>
            <a:ext cx="6662057" cy="4561115"/>
          </a:xfrm>
        </p:spPr>
        <p:txBody>
          <a:bodyPr>
            <a:normAutofit fontScale="92500"/>
          </a:bodyPr>
          <a:lstStyle/>
          <a:p>
            <a:r>
              <a:rPr lang="ru-RU" dirty="0"/>
              <a:t>Форма наставничества «учитель - учитель» может быть </a:t>
            </a:r>
            <a:r>
              <a:rPr lang="ru-RU" dirty="0" smtClean="0"/>
              <a:t>использована как </a:t>
            </a:r>
            <a:r>
              <a:rPr lang="ru-RU" dirty="0"/>
              <a:t>часть реализации программы повышения квалификации в </a:t>
            </a:r>
            <a:r>
              <a:rPr lang="ru-RU" dirty="0" smtClean="0"/>
              <a:t>организациях, осуществляющих </a:t>
            </a:r>
            <a:r>
              <a:rPr lang="ru-RU" dirty="0"/>
              <a:t>деятельность по общеобразовательным, </a:t>
            </a:r>
            <a:r>
              <a:rPr lang="ru-RU" dirty="0" smtClean="0"/>
              <a:t>дополнительным общеобразовательным </a:t>
            </a:r>
            <a:r>
              <a:rPr lang="ru-RU" dirty="0"/>
              <a:t>и образовательным программам </a:t>
            </a:r>
            <a:r>
              <a:rPr lang="ru-RU" dirty="0" smtClean="0"/>
              <a:t>среднего профессионального </a:t>
            </a:r>
            <a:r>
              <a:rPr lang="ru-RU" dirty="0"/>
              <a:t>образования. Отдельной возможностью </a:t>
            </a:r>
            <a:r>
              <a:rPr lang="ru-RU" dirty="0" smtClean="0"/>
              <a:t>реализации программы </a:t>
            </a:r>
            <a:r>
              <a:rPr lang="ru-RU" dirty="0"/>
              <a:t>наставничества является создание широких </a:t>
            </a:r>
            <a:r>
              <a:rPr lang="ru-RU" dirty="0" smtClean="0"/>
              <a:t>педагогических проектов </a:t>
            </a:r>
            <a:r>
              <a:rPr lang="ru-RU" dirty="0"/>
              <a:t>для реализации в образовательной организации: конкурсы, </a:t>
            </a:r>
            <a:r>
              <a:rPr lang="ru-RU" dirty="0" smtClean="0"/>
              <a:t>курсы, творческие </a:t>
            </a:r>
            <a:r>
              <a:rPr lang="ru-RU" dirty="0"/>
              <a:t>мастерские, школа молодого учителя, серия </a:t>
            </a:r>
            <a:r>
              <a:rPr lang="ru-RU" dirty="0" smtClean="0"/>
              <a:t>семинаров, методического </a:t>
            </a:r>
            <a:r>
              <a:rPr lang="ru-RU" dirty="0"/>
              <a:t>пособия.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56" y="2286001"/>
            <a:ext cx="4454177" cy="25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1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48732"/>
            <a:ext cx="9601196" cy="955525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b="1" dirty="0"/>
              <a:t>Форма наставничества «студент - </a:t>
            </a:r>
            <a:r>
              <a:rPr lang="ru-RU" b="1" dirty="0" smtClean="0"/>
              <a:t>студент»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9630" y="1698171"/>
            <a:ext cx="8011884" cy="492034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Форма предполагает взаимодействие обучающегося (</a:t>
            </a:r>
            <a:r>
              <a:rPr lang="ru-RU" dirty="0" smtClean="0"/>
              <a:t>обучающихся) общеобразовательной </a:t>
            </a:r>
            <a:r>
              <a:rPr lang="ru-RU" dirty="0"/>
              <a:t>организации (ученик) и </a:t>
            </a:r>
            <a:r>
              <a:rPr lang="ru-RU" dirty="0" smtClean="0"/>
              <a:t>обучающегося профессиональной </a:t>
            </a:r>
            <a:r>
              <a:rPr lang="ru-RU" dirty="0"/>
              <a:t>образовательной организации, либо </a:t>
            </a:r>
            <a:r>
              <a:rPr lang="ru-RU" dirty="0" smtClean="0"/>
              <a:t>студента образовательной </a:t>
            </a:r>
            <a:r>
              <a:rPr lang="ru-RU" dirty="0"/>
              <a:t>организации высшего образования (студент), </a:t>
            </a:r>
            <a:r>
              <a:rPr lang="ru-RU" dirty="0" smtClean="0"/>
              <a:t>при которой студент </a:t>
            </a:r>
            <a:r>
              <a:rPr lang="ru-RU" dirty="0"/>
              <a:t>оказывает весомое влияние на наставляемого, помогает </a:t>
            </a:r>
            <a:r>
              <a:rPr lang="ru-RU" dirty="0" smtClean="0"/>
              <a:t>ему с </a:t>
            </a:r>
            <a:r>
              <a:rPr lang="ru-RU" dirty="0"/>
              <a:t>профессиональным и личностным самоопределением и </a:t>
            </a:r>
            <a:r>
              <a:rPr lang="ru-RU" dirty="0" smtClean="0"/>
              <a:t>способствует ценностному </a:t>
            </a:r>
            <a:r>
              <a:rPr lang="ru-RU" dirty="0"/>
              <a:t>и личностному наполнению, а также </a:t>
            </a:r>
            <a:r>
              <a:rPr lang="ru-RU" dirty="0" smtClean="0"/>
              <a:t>коррекции образовательной </a:t>
            </a:r>
            <a:r>
              <a:rPr lang="ru-RU" dirty="0"/>
              <a:t>траектории.</a:t>
            </a:r>
          </a:p>
          <a:p>
            <a:r>
              <a:rPr lang="ru-RU" dirty="0"/>
              <a:t>Целью такой формы наставничества является успешное </a:t>
            </a:r>
            <a:r>
              <a:rPr lang="ru-RU" dirty="0" smtClean="0"/>
              <a:t>формирование у </a:t>
            </a:r>
            <a:r>
              <a:rPr lang="ru-RU" dirty="0"/>
              <a:t>ученика представлений о следующей ступени образования, </a:t>
            </a:r>
            <a:r>
              <a:rPr lang="ru-RU" dirty="0" smtClean="0"/>
              <a:t>улучшение образовательных </a:t>
            </a:r>
            <a:r>
              <a:rPr lang="ru-RU" dirty="0"/>
              <a:t>результатов и мотивации, расширение </a:t>
            </a:r>
            <a:r>
              <a:rPr lang="ru-RU" dirty="0" err="1" smtClean="0"/>
              <a:t>метакомпетенций</a:t>
            </a:r>
            <a:r>
              <a:rPr lang="ru-RU" dirty="0" smtClean="0"/>
              <a:t>, а </a:t>
            </a:r>
            <a:r>
              <a:rPr lang="ru-RU" dirty="0"/>
              <a:t>также появление ресурсов для осознанного выбора будущей </a:t>
            </a:r>
            <a:r>
              <a:rPr lang="ru-RU" dirty="0" smtClean="0"/>
              <a:t>личностной, образовательной </a:t>
            </a:r>
            <a:r>
              <a:rPr lang="ru-RU" dirty="0"/>
              <a:t>и профессиональной траекторий развития.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25" y="2270659"/>
            <a:ext cx="3048264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78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398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Портрет </a:t>
            </a:r>
            <a:r>
              <a:rPr lang="ru-RU" b="1" dirty="0" smtClean="0"/>
              <a:t>наставника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7457" y="1621971"/>
            <a:ext cx="6749140" cy="425389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Ответственный</a:t>
            </a:r>
            <a:r>
              <a:rPr lang="ru-RU" dirty="0"/>
              <a:t>, социально активный студент с </a:t>
            </a:r>
            <a:r>
              <a:rPr lang="ru-RU" dirty="0" smtClean="0"/>
              <a:t>выраженной гражданской </a:t>
            </a:r>
            <a:r>
              <a:rPr lang="ru-RU" dirty="0"/>
              <a:t>и ценностной позицией, </a:t>
            </a:r>
            <a:r>
              <a:rPr lang="ru-RU" dirty="0" smtClean="0"/>
              <a:t>мотивированный к </a:t>
            </a:r>
            <a:r>
              <a:rPr lang="ru-RU" dirty="0"/>
              <a:t>самосовершенствованию и преобразованию окружающей среды. </a:t>
            </a:r>
            <a:r>
              <a:rPr lang="ru-RU" dirty="0" smtClean="0"/>
              <a:t>Участник образовательных</a:t>
            </a:r>
            <a:r>
              <a:rPr lang="ru-RU" dirty="0"/>
              <a:t>, спортивных, творческих проектов. </a:t>
            </a:r>
            <a:r>
              <a:rPr lang="ru-RU" dirty="0" smtClean="0"/>
              <a:t>Увлекающийся и </a:t>
            </a:r>
            <a:r>
              <a:rPr lang="ru-RU" dirty="0"/>
              <a:t>способный передать свою «творческую энергию» и интересы другим.</a:t>
            </a:r>
          </a:p>
          <a:p>
            <a:r>
              <a:rPr lang="ru-RU" dirty="0"/>
              <a:t>Образец для подражания в плане межличностных отношений, </a:t>
            </a:r>
            <a:r>
              <a:rPr lang="ru-RU" dirty="0" smtClean="0"/>
              <a:t>личной самоорганизации </a:t>
            </a:r>
            <a:r>
              <a:rPr lang="ru-RU" dirty="0"/>
              <a:t>и профессиональной компетентности.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70" y="1441084"/>
            <a:ext cx="3706689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99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547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Возможные варианты программы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086" y="1175657"/>
            <a:ext cx="8088085" cy="53557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Вариации </a:t>
            </a:r>
            <a:r>
              <a:rPr lang="ru-RU" dirty="0"/>
              <a:t>ролевых моделей внутри формы «студент - ученик» </a:t>
            </a:r>
            <a:r>
              <a:rPr lang="ru-RU" dirty="0" smtClean="0"/>
              <a:t>могут различаться </a:t>
            </a:r>
            <a:r>
              <a:rPr lang="ru-RU" dirty="0"/>
              <a:t>в зависимости от потребностей самого </a:t>
            </a:r>
            <a:r>
              <a:rPr lang="ru-RU" dirty="0" smtClean="0"/>
              <a:t>наставляемого, особенностей </a:t>
            </a:r>
            <a:r>
              <a:rPr lang="ru-RU" dirty="0"/>
              <a:t>образовательной организации и ресурсов наставника.</a:t>
            </a:r>
          </a:p>
          <a:p>
            <a:r>
              <a:rPr lang="ru-RU" dirty="0"/>
              <a:t>Учитывая текущий опыт образовательных организаций, </a:t>
            </a:r>
            <a:r>
              <a:rPr lang="ru-RU" dirty="0" smtClean="0"/>
              <a:t>основными вариантами </a:t>
            </a:r>
            <a:r>
              <a:rPr lang="ru-RU" dirty="0"/>
              <a:t>могут </a:t>
            </a:r>
            <a:r>
              <a:rPr lang="ru-RU" dirty="0" smtClean="0"/>
              <a:t>быть: </a:t>
            </a:r>
          </a:p>
          <a:p>
            <a:r>
              <a:rPr lang="ru-RU" dirty="0" smtClean="0"/>
              <a:t>взаимодействие </a:t>
            </a:r>
            <a:r>
              <a:rPr lang="ru-RU" dirty="0"/>
              <a:t>«успевающий - неуспевающий», классический </a:t>
            </a:r>
            <a:r>
              <a:rPr lang="ru-RU" dirty="0" smtClean="0"/>
              <a:t>вариант поддержки </a:t>
            </a:r>
            <a:r>
              <a:rPr lang="ru-RU" dirty="0"/>
              <a:t>для улучшения образовательных результатов и </a:t>
            </a:r>
            <a:r>
              <a:rPr lang="ru-RU" dirty="0" smtClean="0"/>
              <a:t>приобретения навыков </a:t>
            </a:r>
            <a:r>
              <a:rPr lang="ru-RU" dirty="0"/>
              <a:t>самоорганизации и самодисциплины;</a:t>
            </a:r>
          </a:p>
          <a:p>
            <a:r>
              <a:rPr lang="ru-RU" dirty="0"/>
              <a:t>взаимодействие «лидер - равнодушный», </a:t>
            </a:r>
            <a:r>
              <a:rPr lang="ru-RU" dirty="0" smtClean="0"/>
              <a:t>психоэмоциональная и </a:t>
            </a:r>
            <a:r>
              <a:rPr lang="ru-RU" dirty="0"/>
              <a:t>ценностная поддержка с развитием коммуникативных, творческих, лидерских навыков, мотивация на саморазвитие, образование и </a:t>
            </a:r>
            <a:r>
              <a:rPr lang="ru-RU" dirty="0" smtClean="0"/>
              <a:t>осознанный выбор </a:t>
            </a:r>
            <a:r>
              <a:rPr lang="ru-RU" dirty="0"/>
              <a:t>траектории, включение в школьное сообщество;</a:t>
            </a:r>
          </a:p>
          <a:p>
            <a:r>
              <a:rPr lang="ru-RU" dirty="0"/>
              <a:t>взаимодействие «равный - другому», в рамках которого </a:t>
            </a:r>
            <a:r>
              <a:rPr lang="ru-RU" dirty="0" smtClean="0"/>
              <a:t>происходит обмен </a:t>
            </a:r>
            <a:r>
              <a:rPr lang="ru-RU" dirty="0"/>
              <a:t>навыками, например, когда наставник обладает </a:t>
            </a:r>
            <a:r>
              <a:rPr lang="ru-RU" dirty="0" smtClean="0"/>
              <a:t>критическим мышлением</a:t>
            </a:r>
            <a:r>
              <a:rPr lang="ru-RU" dirty="0"/>
              <a:t>, а наставляемый - креативным; взаимная поддержка, </a:t>
            </a:r>
            <a:r>
              <a:rPr lang="ru-RU" dirty="0" smtClean="0"/>
              <a:t>активная внеурочная </a:t>
            </a:r>
            <a:r>
              <a:rPr lang="ru-RU" dirty="0"/>
              <a:t>деятельность;</a:t>
            </a:r>
          </a:p>
          <a:p>
            <a:r>
              <a:rPr lang="ru-RU" dirty="0"/>
              <a:t>взаимодействие «куратор - автор проекта», совместная </a:t>
            </a:r>
            <a:r>
              <a:rPr lang="ru-RU" dirty="0" smtClean="0"/>
              <a:t>работа над </a:t>
            </a:r>
            <a:r>
              <a:rPr lang="ru-RU" dirty="0"/>
              <a:t>проектом (творческим, образовательным, предпринимательским</a:t>
            </a:r>
            <a:r>
              <a:rPr lang="ru-RU" dirty="0" smtClean="0"/>
              <a:t>), при </a:t>
            </a:r>
            <a:r>
              <a:rPr lang="ru-RU" dirty="0"/>
              <a:t>которой наставник выполняет роль куратора и </a:t>
            </a:r>
            <a:r>
              <a:rPr lang="ru-RU" dirty="0" err="1"/>
              <a:t>тьютора</a:t>
            </a:r>
            <a:r>
              <a:rPr lang="ru-RU" dirty="0"/>
              <a:t>, а </a:t>
            </a:r>
            <a:r>
              <a:rPr lang="ru-RU" dirty="0" smtClean="0"/>
              <a:t>наставляемый на </a:t>
            </a:r>
            <a:r>
              <a:rPr lang="ru-RU" dirty="0"/>
              <a:t>конкретном примере учится реализовывать свой потенциал, </a:t>
            </a:r>
            <a:r>
              <a:rPr lang="ru-RU" dirty="0" smtClean="0"/>
              <a:t>улучшая и </a:t>
            </a:r>
            <a:r>
              <a:rPr lang="ru-RU" dirty="0"/>
              <a:t>совершенствуя навыки.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" y="1175657"/>
            <a:ext cx="3322608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4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688" y="35076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Область применения в рамках образовательной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8714" y="1915884"/>
            <a:ext cx="7010400" cy="4408715"/>
          </a:xfrm>
        </p:spPr>
        <p:txBody>
          <a:bodyPr>
            <a:normAutofit fontScale="92500"/>
          </a:bodyPr>
          <a:lstStyle/>
          <a:p>
            <a:r>
              <a:rPr lang="ru-RU" dirty="0"/>
              <a:t>Взаимодействие наставника и наставляемого ведется в </a:t>
            </a:r>
            <a:r>
              <a:rPr lang="ru-RU" dirty="0" smtClean="0"/>
              <a:t>режиме внеурочной </a:t>
            </a:r>
            <a:r>
              <a:rPr lang="ru-RU" dirty="0"/>
              <a:t>деятельности. Возможна интеграция в классные часы, </a:t>
            </a:r>
            <a:r>
              <a:rPr lang="ru-RU" dirty="0" smtClean="0"/>
              <a:t>участие в </a:t>
            </a:r>
            <a:r>
              <a:rPr lang="ru-RU" dirty="0"/>
              <a:t>конкурсах и олимпиадах, создание проектных работ, совместные </a:t>
            </a:r>
            <a:r>
              <a:rPr lang="ru-RU" dirty="0" smtClean="0"/>
              <a:t>походы на </a:t>
            </a:r>
            <a:r>
              <a:rPr lang="ru-RU" dirty="0"/>
              <a:t>спортивные, культурные мероприятия, способствующие развитию </a:t>
            </a:r>
            <a:r>
              <a:rPr lang="ru-RU" dirty="0" smtClean="0"/>
              <a:t>чувства сопричастности</a:t>
            </a:r>
            <a:r>
              <a:rPr lang="ru-RU" dirty="0"/>
              <a:t>, интеграции в школьное сообщество.</a:t>
            </a:r>
          </a:p>
          <a:p>
            <a:r>
              <a:rPr lang="ru-RU" dirty="0" smtClean="0"/>
              <a:t>В </a:t>
            </a:r>
            <a:r>
              <a:rPr lang="ru-RU" dirty="0"/>
              <a:t>профессиональных образовательных организациях:	</a:t>
            </a:r>
            <a:r>
              <a:rPr lang="ru-RU" dirty="0" smtClean="0"/>
              <a:t>проектная деятельность</a:t>
            </a:r>
            <a:r>
              <a:rPr lang="ru-RU" dirty="0"/>
              <a:t>, краткосрочное или целеполагающее наставничество, </a:t>
            </a:r>
            <a:r>
              <a:rPr lang="ru-RU" dirty="0" smtClean="0"/>
              <a:t>экскурсии в </a:t>
            </a:r>
            <a:r>
              <a:rPr lang="ru-RU" dirty="0"/>
              <a:t>место обучения наставника, выездные мероприятия, совместное </a:t>
            </a:r>
            <a:r>
              <a:rPr lang="ru-RU" dirty="0" smtClean="0"/>
              <a:t>создание проекта </a:t>
            </a:r>
            <a:r>
              <a:rPr lang="ru-RU" dirty="0"/>
              <a:t>или продукта.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18" y="1739672"/>
            <a:ext cx="3846082" cy="25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3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7050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	Форма наставничества «работодатель - студент»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86" y="1676400"/>
            <a:ext cx="7630885" cy="518159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Данная форма предполагает создание эффективной </a:t>
            </a:r>
            <a:r>
              <a:rPr lang="ru-RU" dirty="0" smtClean="0"/>
              <a:t>системы взаимодействия </a:t>
            </a:r>
            <a:r>
              <a:rPr lang="ru-RU" dirty="0"/>
              <a:t>организаций, осуществляющих </a:t>
            </a:r>
            <a:r>
              <a:rPr lang="ru-RU" dirty="0" smtClean="0"/>
              <a:t>деятельность по </a:t>
            </a:r>
            <a:r>
              <a:rPr lang="ru-RU" dirty="0"/>
              <a:t>образовательным программам среднего профессионального </a:t>
            </a:r>
            <a:r>
              <a:rPr lang="ru-RU" dirty="0" smtClean="0"/>
              <a:t>образования и </a:t>
            </a:r>
            <a:r>
              <a:rPr lang="ru-RU" dirty="0"/>
              <a:t>представителя регионального предприятия (организации) (</a:t>
            </a:r>
            <a:r>
              <a:rPr lang="ru-RU" dirty="0" smtClean="0"/>
              <a:t>профессионал) с </a:t>
            </a:r>
            <a:r>
              <a:rPr lang="ru-RU" dirty="0"/>
              <a:t>целью получения обучающимися (студенты) актуальных знаний и </a:t>
            </a:r>
            <a:r>
              <a:rPr lang="ru-RU" dirty="0" smtClean="0"/>
              <a:t>навыков, необходимых </a:t>
            </a:r>
            <a:r>
              <a:rPr lang="ru-RU" dirty="0"/>
              <a:t>для дальнейшей самореализации, </a:t>
            </a:r>
            <a:r>
              <a:rPr lang="ru-RU" dirty="0" smtClean="0"/>
              <a:t>профессиональной реализации </a:t>
            </a:r>
            <a:r>
              <a:rPr lang="ru-RU" dirty="0"/>
              <a:t>и трудоустройства, а предприятием (организацией) </a:t>
            </a:r>
            <a:r>
              <a:rPr lang="ru-RU" dirty="0" smtClean="0"/>
              <a:t>- подготовленных </a:t>
            </a:r>
            <a:r>
              <a:rPr lang="ru-RU" dirty="0"/>
              <a:t>и мотивированных кадров, в будущем способных </a:t>
            </a:r>
            <a:r>
              <a:rPr lang="ru-RU" dirty="0" smtClean="0"/>
              <a:t>стать ключевым </a:t>
            </a:r>
            <a:r>
              <a:rPr lang="ru-RU" dirty="0"/>
              <a:t>элементом обновления производственной и </a:t>
            </a:r>
            <a:r>
              <a:rPr lang="ru-RU" dirty="0" smtClean="0"/>
              <a:t>экономической систем.</a:t>
            </a:r>
          </a:p>
          <a:p>
            <a:r>
              <a:rPr lang="ru-RU" dirty="0"/>
              <a:t>Особенно стоит отметить значимость данной формы </a:t>
            </a:r>
            <a:r>
              <a:rPr lang="ru-RU" dirty="0" smtClean="0"/>
              <a:t>наставничества для </a:t>
            </a:r>
            <a:r>
              <a:rPr lang="ru-RU" dirty="0"/>
              <a:t>организации работы будущих «технологических лидеров». </a:t>
            </a:r>
            <a:r>
              <a:rPr lang="ru-RU" dirty="0" smtClean="0"/>
              <a:t>Подобный тип </a:t>
            </a:r>
            <a:r>
              <a:rPr lang="ru-RU" dirty="0"/>
              <a:t>мышления может возникнуть у обучающегося только в </a:t>
            </a:r>
            <a:r>
              <a:rPr lang="ru-RU" dirty="0" smtClean="0"/>
              <a:t>среде коллективного </a:t>
            </a:r>
            <a:r>
              <a:rPr lang="ru-RU" dirty="0"/>
              <a:t>решения поисковых задач, находящихся на </a:t>
            </a:r>
            <a:r>
              <a:rPr lang="ru-RU" dirty="0" smtClean="0"/>
              <a:t>пересечении  проектной и </a:t>
            </a:r>
            <a:r>
              <a:rPr lang="ru-RU" dirty="0"/>
              <a:t>предпринимательской деятельности. Решением для подобных </a:t>
            </a:r>
            <a:r>
              <a:rPr lang="ru-RU" dirty="0" smtClean="0"/>
              <a:t>площадок становится </a:t>
            </a:r>
            <a:r>
              <a:rPr lang="ru-RU" dirty="0"/>
              <a:t>создание при центрах технологических компетенций в </a:t>
            </a:r>
            <a:r>
              <a:rPr lang="ru-RU" dirty="0" smtClean="0"/>
              <a:t>системе дополнительного </a:t>
            </a:r>
            <a:r>
              <a:rPr lang="ru-RU" dirty="0"/>
              <a:t>и среднего профессионального образования </a:t>
            </a:r>
            <a:r>
              <a:rPr lang="ru-RU" dirty="0" smtClean="0"/>
              <a:t>специальных кружков </a:t>
            </a:r>
            <a:r>
              <a:rPr lang="ru-RU" dirty="0"/>
              <a:t>и/или программ наставничества. Со стороны </a:t>
            </a:r>
            <a:r>
              <a:rPr lang="ru-RU" dirty="0" smtClean="0"/>
              <a:t>компаний, предоставляющих </a:t>
            </a:r>
            <a:r>
              <a:rPr lang="ru-RU" dirty="0"/>
              <a:t>своих наставников для подобных программ, </a:t>
            </a:r>
            <a:r>
              <a:rPr lang="ru-RU" dirty="0" smtClean="0"/>
              <a:t>подобное участие </a:t>
            </a:r>
            <a:r>
              <a:rPr lang="ru-RU" dirty="0"/>
              <a:t>может иметь как позитивную оценку и признание со </a:t>
            </a:r>
            <a:r>
              <a:rPr lang="ru-RU" dirty="0" smtClean="0"/>
              <a:t>стороны общественности</a:t>
            </a:r>
            <a:r>
              <a:rPr lang="ru-RU" dirty="0"/>
              <a:t>, так и практическое значение, выражаемое через </a:t>
            </a:r>
            <a:r>
              <a:rPr lang="ru-RU" dirty="0" smtClean="0"/>
              <a:t>совместное с </a:t>
            </a:r>
            <a:r>
              <a:rPr lang="ru-RU" dirty="0"/>
              <a:t>наставляемыми создание проектов, прототипов, готовых </a:t>
            </a:r>
            <a:r>
              <a:rPr lang="ru-RU" dirty="0" smtClean="0"/>
              <a:t>продуктов, актуальных </a:t>
            </a:r>
            <a:r>
              <a:rPr lang="ru-RU" dirty="0"/>
              <a:t>бизнес-решений, а также подготовку </a:t>
            </a:r>
            <a:r>
              <a:rPr lang="ru-RU" dirty="0" smtClean="0"/>
              <a:t>востребованных сотрудников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68" y="1493383"/>
            <a:ext cx="3553360" cy="33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3790"/>
            <a:ext cx="9601196" cy="6071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Портрет наставника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9971" y="1240972"/>
            <a:ext cx="6890657" cy="508362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Неравнодушный профессионал с большим (от 7 </a:t>
            </a:r>
            <a:r>
              <a:rPr lang="ru-RU" dirty="0" smtClean="0"/>
              <a:t>лет)опытом </a:t>
            </a:r>
            <a:r>
              <a:rPr lang="ru-RU" dirty="0"/>
              <a:t>работы, активной жизненной позицией, высокой квалификацией</a:t>
            </a:r>
            <a:r>
              <a:rPr lang="ru-RU" dirty="0" smtClean="0"/>
              <a:t>.</a:t>
            </a:r>
          </a:p>
          <a:p>
            <a:r>
              <a:rPr lang="ru-RU" dirty="0"/>
              <a:t>Имеет стабильно высокие показатели в работе. Способен и готов </a:t>
            </a:r>
            <a:r>
              <a:rPr lang="ru-RU" dirty="0" smtClean="0"/>
              <a:t>делиться опытом</a:t>
            </a:r>
            <a:r>
              <a:rPr lang="ru-RU" dirty="0"/>
              <a:t>, имеет системное представление о своем участке работы, </a:t>
            </a:r>
            <a:r>
              <a:rPr lang="ru-RU" dirty="0" smtClean="0"/>
              <a:t>лояльный, поддерживающий </a:t>
            </a:r>
            <a:r>
              <a:rPr lang="ru-RU" dirty="0"/>
              <a:t>стандарты и правила организации. Обладает </a:t>
            </a:r>
            <a:r>
              <a:rPr lang="ru-RU" dirty="0" smtClean="0"/>
              <a:t>развитыми коммуникативными </a:t>
            </a:r>
            <a:r>
              <a:rPr lang="ru-RU" dirty="0"/>
              <a:t>навыками, гибкостью в общении, умением </a:t>
            </a:r>
            <a:r>
              <a:rPr lang="ru-RU" dirty="0" smtClean="0"/>
              <a:t>отнестись к </a:t>
            </a:r>
            <a:r>
              <a:rPr lang="ru-RU" dirty="0"/>
              <a:t>студенту как к равному в диалоге и потенциально будущему коллеге.</a:t>
            </a:r>
          </a:p>
          <a:p>
            <a:r>
              <a:rPr lang="ru-RU" dirty="0"/>
              <a:t>Возможно, выпускник той же образовательной организации, </a:t>
            </a:r>
            <a:r>
              <a:rPr lang="ru-RU" dirty="0" smtClean="0"/>
              <a:t>член сообщества </a:t>
            </a:r>
            <a:r>
              <a:rPr lang="ru-RU" dirty="0"/>
              <a:t>благодарных выпускников.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42" y="1632858"/>
            <a:ext cx="3819330" cy="33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22904"/>
            <a:ext cx="9601196" cy="62895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Возможные варианты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3157" y="1175657"/>
            <a:ext cx="7789244" cy="58129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Вариации ролевых моделей внутри формы «работодатель - </a:t>
            </a:r>
            <a:r>
              <a:rPr lang="ru-RU" dirty="0" smtClean="0"/>
              <a:t>студент» различаются</a:t>
            </a:r>
            <a:r>
              <a:rPr lang="ru-RU" dirty="0"/>
              <a:t>, исходя из уровня подготовки и мотивации наставляемого.</a:t>
            </a:r>
          </a:p>
          <a:p>
            <a:r>
              <a:rPr lang="ru-RU" dirty="0"/>
              <a:t>Представлены четыре основные </a:t>
            </a:r>
            <a:r>
              <a:rPr lang="ru-RU" dirty="0" smtClean="0"/>
              <a:t>варианта: взаимодействие </a:t>
            </a:r>
            <a:r>
              <a:rPr lang="ru-RU" dirty="0"/>
              <a:t>«активный профессионал </a:t>
            </a:r>
            <a:r>
              <a:rPr lang="ru-RU" dirty="0" smtClean="0"/>
              <a:t>– равнодушный потребитель</a:t>
            </a:r>
            <a:r>
              <a:rPr lang="ru-RU" dirty="0"/>
              <a:t>», мотивационная, ценностная и профессиональная </a:t>
            </a:r>
            <a:r>
              <a:rPr lang="ru-RU" dirty="0" smtClean="0"/>
              <a:t>поддержка с </a:t>
            </a:r>
            <a:r>
              <a:rPr lang="ru-RU" dirty="0"/>
              <a:t>системным развитием коммуникативных и профессиональных </a:t>
            </a:r>
            <a:r>
              <a:rPr lang="ru-RU" dirty="0" smtClean="0"/>
              <a:t>навыков, необходимых </a:t>
            </a:r>
            <a:r>
              <a:rPr lang="ru-RU" dirty="0"/>
              <a:t>для осознанного целеполагания и выбора </a:t>
            </a:r>
            <a:r>
              <a:rPr lang="ru-RU" dirty="0" smtClean="0"/>
              <a:t>карьерной траектории</a:t>
            </a:r>
            <a:r>
              <a:rPr lang="ru-RU" dirty="0"/>
              <a:t>;</a:t>
            </a:r>
          </a:p>
          <a:p>
            <a:r>
              <a:rPr lang="ru-RU" dirty="0"/>
              <a:t>взаимодействие «успешный профессионал - студент, </a:t>
            </a:r>
            <a:r>
              <a:rPr lang="ru-RU" dirty="0" smtClean="0"/>
              <a:t>выбирающий профессию</a:t>
            </a:r>
            <a:r>
              <a:rPr lang="ru-RU" dirty="0"/>
              <a:t>» - краткосрочное взаимодействие, в процессе которого </a:t>
            </a:r>
            <a:r>
              <a:rPr lang="ru-RU" dirty="0" smtClean="0"/>
              <a:t>наставник представляет </a:t>
            </a:r>
            <a:r>
              <a:rPr lang="ru-RU" dirty="0"/>
              <a:t>студенту или группе студентов возможности и </a:t>
            </a:r>
            <a:r>
              <a:rPr lang="ru-RU" dirty="0" smtClean="0"/>
              <a:t>перспективы конкретного </a:t>
            </a:r>
            <a:r>
              <a:rPr lang="ru-RU" dirty="0"/>
              <a:t>места работы;</a:t>
            </a:r>
          </a:p>
          <a:p>
            <a:r>
              <a:rPr lang="ru-RU" dirty="0"/>
              <a:t>взаимодействие «коллега - будущий коллега» - совместная </a:t>
            </a:r>
            <a:r>
              <a:rPr lang="ru-RU" dirty="0" smtClean="0"/>
              <a:t>работа по </a:t>
            </a:r>
            <a:r>
              <a:rPr lang="ru-RU" dirty="0"/>
              <a:t>развитию творческого, предпринимательского, прикладного (</a:t>
            </a:r>
            <a:r>
              <a:rPr lang="ru-RU" dirty="0" smtClean="0"/>
              <a:t>модель, продукт</a:t>
            </a:r>
            <a:r>
              <a:rPr lang="ru-RU" dirty="0"/>
              <a:t>) или социального проекта, в процессе которой </a:t>
            </a:r>
            <a:r>
              <a:rPr lang="ru-RU" dirty="0" smtClean="0"/>
              <a:t>наставляемый делится </a:t>
            </a:r>
            <a:r>
              <a:rPr lang="ru-RU" dirty="0"/>
              <a:t>свежим видением и креативными идеями, способными </a:t>
            </a:r>
            <a:r>
              <a:rPr lang="ru-RU" dirty="0" smtClean="0"/>
              <a:t>оказать существенную </a:t>
            </a:r>
            <a:r>
              <a:rPr lang="ru-RU" dirty="0"/>
              <a:t>поддержку наставнику, а сам наставник выполняет </a:t>
            </a:r>
            <a:r>
              <a:rPr lang="ru-RU" dirty="0" smtClean="0"/>
              <a:t>роль организатора и </a:t>
            </a:r>
            <a:r>
              <a:rPr lang="ru-RU" dirty="0"/>
              <a:t>куратора;</a:t>
            </a:r>
          </a:p>
          <a:p>
            <a:r>
              <a:rPr lang="ru-RU" dirty="0"/>
              <a:t>взаимодействие «работодатель - будущий сотрудник» </a:t>
            </a:r>
            <a:r>
              <a:rPr lang="ru-RU" dirty="0" smtClean="0"/>
              <a:t>- профессиональная </a:t>
            </a:r>
            <a:r>
              <a:rPr lang="ru-RU" dirty="0"/>
              <a:t>поддержка в формате стажировки, </a:t>
            </a:r>
            <a:r>
              <a:rPr lang="ru-RU" dirty="0" smtClean="0"/>
              <a:t>направленная на </a:t>
            </a:r>
            <a:r>
              <a:rPr lang="ru-RU" dirty="0"/>
              <a:t>развитие конкретных навыков и компетенций, адаптацию на </a:t>
            </a:r>
            <a:r>
              <a:rPr lang="ru-RU" dirty="0" smtClean="0"/>
              <a:t>рабочем месте </a:t>
            </a:r>
            <a:r>
              <a:rPr lang="ru-RU" dirty="0"/>
              <a:t>и последующее трудоустройство. В этой ролевой модели </a:t>
            </a:r>
            <a:r>
              <a:rPr lang="ru-RU" dirty="0" smtClean="0"/>
              <a:t>конкретной формы</a:t>
            </a:r>
            <a:r>
              <a:rPr lang="ru-RU" dirty="0"/>
              <a:t>, при регулярной занятости сотрудника в роли наставника с </a:t>
            </a:r>
            <a:r>
              <a:rPr lang="ru-RU" dirty="0" smtClean="0"/>
              <a:t>целью привлечения </a:t>
            </a:r>
            <a:r>
              <a:rPr lang="ru-RU" dirty="0"/>
              <a:t>им новых молодых кадров в организацию, возможно </a:t>
            </a:r>
            <a:r>
              <a:rPr lang="ru-RU" dirty="0" smtClean="0"/>
              <a:t>и рекомендуется </a:t>
            </a:r>
            <a:r>
              <a:rPr lang="ru-RU" dirty="0"/>
              <a:t>поощрение наставника дополнительными днями отпуска </a:t>
            </a:r>
            <a:r>
              <a:rPr lang="ru-RU" dirty="0" smtClean="0"/>
              <a:t>в счет </a:t>
            </a:r>
            <a:r>
              <a:rPr lang="ru-RU" dirty="0"/>
              <a:t>потраченных на наставническую деятельность и иными </a:t>
            </a:r>
            <a:r>
              <a:rPr lang="ru-RU" dirty="0" smtClean="0"/>
              <a:t>формами нематериального </a:t>
            </a:r>
            <a:r>
              <a:rPr lang="ru-RU" dirty="0"/>
              <a:t>поощрения.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1251858"/>
            <a:ext cx="3183558" cy="3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1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4" y="49227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Область применения в рамках образовательной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3" y="2383970"/>
            <a:ext cx="6564085" cy="3995057"/>
          </a:xfrm>
        </p:spPr>
        <p:txBody>
          <a:bodyPr>
            <a:normAutofit/>
          </a:bodyPr>
          <a:lstStyle/>
          <a:p>
            <a:r>
              <a:rPr lang="ru-RU" dirty="0"/>
              <a:t>В профессиональных образовательных организациях:	</a:t>
            </a:r>
            <a:r>
              <a:rPr lang="ru-RU" dirty="0" smtClean="0"/>
              <a:t>практико-ориентированные </a:t>
            </a:r>
            <a:r>
              <a:rPr lang="ru-RU" dirty="0"/>
              <a:t>образовательные программы, проектная </a:t>
            </a:r>
            <a:r>
              <a:rPr lang="ru-RU" dirty="0" smtClean="0"/>
              <a:t>деятельность, бизнес-проектирование</a:t>
            </a:r>
            <a:r>
              <a:rPr lang="ru-RU" dirty="0"/>
              <a:t>, ярмарки вакансий, конкурсы проектных </a:t>
            </a:r>
            <a:r>
              <a:rPr lang="ru-RU" dirty="0" smtClean="0"/>
              <a:t>работ, дискуссии</a:t>
            </a:r>
            <a:r>
              <a:rPr lang="ru-RU" dirty="0"/>
              <a:t>, экскурсии на предприятия, краткосрочные и </a:t>
            </a:r>
            <a:r>
              <a:rPr lang="ru-RU" dirty="0" smtClean="0"/>
              <a:t>долгосрочные стажировки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1838499"/>
            <a:ext cx="4691743" cy="318100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9531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2" y="1047748"/>
            <a:ext cx="9601196" cy="1303867"/>
          </a:xfrm>
        </p:spPr>
        <p:txBody>
          <a:bodyPr/>
          <a:lstStyle/>
          <a:p>
            <a:r>
              <a:rPr lang="ru-RU" b="1" dirty="0" smtClean="0"/>
              <a:t>Наставничество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4799" y="2351615"/>
            <a:ext cx="4724401" cy="4099985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универсальная технология передачи опыта, знаний,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навыков, компетенций,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метакомпетенций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ценностей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неформальное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взаимообогащающее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общение, основанное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доверии 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mc53.ru/files/image/1_0V926nLL6rwCvHrCrm3u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7" y="2585507"/>
            <a:ext cx="6376527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77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61647"/>
            <a:ext cx="9601196" cy="102083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Программа деятельности наставников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1658" y="1197429"/>
            <a:ext cx="8044542" cy="51924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 Установление </a:t>
            </a:r>
            <a:r>
              <a:rPr lang="ru-RU" dirty="0"/>
              <a:t>позитивных личных отношений с наставляемым.</a:t>
            </a:r>
          </a:p>
          <a:p>
            <a:pPr marL="0" indent="0">
              <a:buNone/>
            </a:pPr>
            <a:r>
              <a:rPr lang="ru-RU" dirty="0"/>
              <a:t>Качество наставнических отношений зависит от степени уважения и </a:t>
            </a:r>
            <a:r>
              <a:rPr lang="ru-RU" dirty="0" smtClean="0"/>
              <a:t>доверия между </a:t>
            </a:r>
            <a:r>
              <a:rPr lang="ru-RU" dirty="0"/>
              <a:t>наставляемым и наставником. Отношения с </a:t>
            </a:r>
            <a:r>
              <a:rPr lang="ru-RU" dirty="0" smtClean="0"/>
              <a:t>поддерживающим человеком </a:t>
            </a:r>
            <a:r>
              <a:rPr lang="ru-RU" dirty="0"/>
              <a:t>являются наиболее важным фактором личностного </a:t>
            </a:r>
            <a:r>
              <a:rPr lang="ru-RU" dirty="0" smtClean="0"/>
              <a:t>роста наставляемого</a:t>
            </a:r>
            <a:r>
              <a:rPr lang="ru-RU" dirty="0"/>
              <a:t>. У него формируется чувство собственного достоинства, </a:t>
            </a:r>
            <a:r>
              <a:rPr lang="ru-RU" dirty="0" smtClean="0"/>
              <a:t>если он </a:t>
            </a:r>
            <a:r>
              <a:rPr lang="ru-RU" dirty="0"/>
              <a:t>видит, что заботливый взрослый (помимо родителей) готов </a:t>
            </a:r>
            <a:r>
              <a:rPr lang="ru-RU" dirty="0" smtClean="0"/>
              <a:t>вкладывать в </a:t>
            </a:r>
            <a:r>
              <a:rPr lang="ru-RU" dirty="0"/>
              <a:t>него время, свои знания и умения, тратить на него свою энергию. </a:t>
            </a:r>
            <a:r>
              <a:rPr lang="ru-RU" dirty="0" smtClean="0"/>
              <a:t>Чтобы обеспечить </a:t>
            </a:r>
            <a:r>
              <a:rPr lang="ru-RU" dirty="0"/>
              <a:t>положительный опыт межличностных отношений, во </a:t>
            </a:r>
            <a:r>
              <a:rPr lang="ru-RU" dirty="0" smtClean="0"/>
              <a:t>время обучения </a:t>
            </a:r>
            <a:r>
              <a:rPr lang="ru-RU" dirty="0"/>
              <a:t>наставники	должны получить	необходимые </a:t>
            </a:r>
            <a:r>
              <a:rPr lang="ru-RU" dirty="0" smtClean="0"/>
              <a:t>психолого- педагогические </a:t>
            </a:r>
            <a:r>
              <a:rPr lang="ru-RU" dirty="0"/>
              <a:t>знания, формировать организационные и </a:t>
            </a:r>
            <a:r>
              <a:rPr lang="ru-RU" dirty="0" smtClean="0"/>
              <a:t>коммуникативные навыки</a:t>
            </a:r>
            <a:r>
              <a:rPr lang="ru-RU" dirty="0"/>
              <a:t>, учиться ориентироваться в возможных сложных </a:t>
            </a:r>
            <a:r>
              <a:rPr lang="ru-RU" dirty="0" smtClean="0"/>
              <a:t>ситуациях, соответствующих </a:t>
            </a:r>
            <a:r>
              <a:rPr lang="ru-RU" dirty="0"/>
              <a:t>возрасту наставляемых, усвоить методы работы с </a:t>
            </a:r>
            <a:r>
              <a:rPr lang="ru-RU" dirty="0" smtClean="0"/>
              <a:t>группой (при </a:t>
            </a:r>
            <a:r>
              <a:rPr lang="ru-RU" dirty="0"/>
              <a:t>форме группового наставничества) с семьей наставляемого и др.</a:t>
            </a:r>
          </a:p>
          <a:p>
            <a:pPr marL="0" indent="0">
              <a:buNone/>
            </a:pPr>
            <a:r>
              <a:rPr lang="ru-RU" dirty="0"/>
              <a:t>Эффективный способ для этого - ролевая игра, которая рекомендуется </a:t>
            </a:r>
            <a:r>
              <a:rPr lang="ru-RU" dirty="0" smtClean="0"/>
              <a:t>как наиболее </a:t>
            </a:r>
            <a:r>
              <a:rPr lang="ru-RU" dirty="0"/>
              <a:t>предпочтительная форма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315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116" y="154818"/>
            <a:ext cx="9601196" cy="10208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Программа деятельности наставников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3" y="1262742"/>
            <a:ext cx="8719454" cy="4613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 Помощь </a:t>
            </a:r>
            <a:r>
              <a:rPr lang="ru-RU" dirty="0"/>
              <a:t>наставляемым в развитии жизненных навыков. К </a:t>
            </a:r>
            <a:r>
              <a:rPr lang="ru-RU" dirty="0" smtClean="0"/>
              <a:t>кругу данных </a:t>
            </a:r>
            <a:r>
              <a:rPr lang="ru-RU" dirty="0"/>
              <a:t>задач относится формирование жизненных целей, процесс </a:t>
            </a:r>
            <a:r>
              <a:rPr lang="ru-RU" dirty="0" smtClean="0"/>
              <a:t>принятия решений</a:t>
            </a:r>
            <a:r>
              <a:rPr lang="ru-RU" dirty="0"/>
              <a:t>, развитие	ценностно-смысловой </a:t>
            </a:r>
            <a:r>
              <a:rPr lang="ru-RU" dirty="0" smtClean="0"/>
              <a:t>сферы, долгосрочное  планирование.</a:t>
            </a:r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помощью этих навыков наставляемый может получить </a:t>
            </a:r>
            <a:r>
              <a:rPr lang="ru-RU" dirty="0" smtClean="0"/>
              <a:t>личную и </a:t>
            </a:r>
            <a:r>
              <a:rPr lang="ru-RU" dirty="0"/>
              <a:t>экономическую независимость, научиться отстаивать свои </a:t>
            </a:r>
            <a:r>
              <a:rPr lang="ru-RU" dirty="0" smtClean="0"/>
              <a:t>права и </a:t>
            </a:r>
            <a:r>
              <a:rPr lang="ru-RU" dirty="0"/>
              <a:t>возможности, оберегать личные границы, что является </a:t>
            </a:r>
            <a:r>
              <a:rPr lang="ru-RU" dirty="0" smtClean="0"/>
              <a:t>необходимыми навыками </a:t>
            </a:r>
            <a:r>
              <a:rPr lang="ru-RU" dirty="0"/>
              <a:t>для наставляемых среднего и старшего подросткового возраста.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8" y="938212"/>
            <a:ext cx="16287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6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01133"/>
            <a:ext cx="9601196" cy="55275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Программа деятельности наставников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1429" y="1265305"/>
            <a:ext cx="8175167" cy="4610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3 Повышение </a:t>
            </a:r>
            <a:r>
              <a:rPr lang="ru-RU" dirty="0"/>
              <a:t>осведомленности и усиление взаимодействия с </a:t>
            </a:r>
            <a:r>
              <a:rPr lang="ru-RU" dirty="0" smtClean="0"/>
              <a:t>другими социальными </a:t>
            </a:r>
            <a:r>
              <a:rPr lang="ru-RU" dirty="0"/>
              <a:t>и культурными группами. Обучение должно </a:t>
            </a:r>
            <a:r>
              <a:rPr lang="ru-RU" dirty="0" smtClean="0"/>
              <a:t>помочь наставникам </a:t>
            </a:r>
            <a:r>
              <a:rPr lang="ru-RU" dirty="0"/>
              <a:t>лучше понять </a:t>
            </a:r>
            <a:r>
              <a:rPr lang="ru-RU" dirty="0" err="1"/>
              <a:t>мультикультурные</a:t>
            </a:r>
            <a:r>
              <a:rPr lang="ru-RU" dirty="0"/>
              <a:t> проблемы, </a:t>
            </a:r>
            <a:r>
              <a:rPr lang="ru-RU" dirty="0" smtClean="0"/>
              <a:t>вопросы, волнующие </a:t>
            </a:r>
            <a:r>
              <a:rPr lang="ru-RU" dirty="0"/>
              <a:t>обучающихся-наставляемых разного возраста.</a:t>
            </a:r>
          </a:p>
          <a:p>
            <a:pPr marL="0" indent="0">
              <a:buNone/>
            </a:pPr>
            <a:r>
              <a:rPr lang="ru-RU" dirty="0" smtClean="0"/>
              <a:t>4 Помощь </a:t>
            </a:r>
            <a:r>
              <a:rPr lang="ru-RU" dirty="0"/>
              <a:t>в формировании образовательных и карьерных </a:t>
            </a:r>
            <a:r>
              <a:rPr lang="ru-RU" dirty="0" smtClean="0"/>
              <a:t>траекторий поддержка </a:t>
            </a:r>
            <a:r>
              <a:rPr lang="ru-RU" dirty="0"/>
              <a:t>в приобретении профессиональных навыков. </a:t>
            </a:r>
            <a:r>
              <a:rPr lang="ru-RU" dirty="0" smtClean="0"/>
              <a:t>Обучение предполагает </a:t>
            </a:r>
            <a:r>
              <a:rPr lang="ru-RU" dirty="0"/>
              <a:t>передачу профессиональных навыков наставника и </a:t>
            </a:r>
            <a:r>
              <a:rPr lang="ru-RU" dirty="0" smtClean="0"/>
              <a:t>должно содержать </a:t>
            </a:r>
            <a:r>
              <a:rPr lang="ru-RU" dirty="0"/>
              <a:t>представление методов их оптимальной трансляции </a:t>
            </a:r>
            <a:r>
              <a:rPr lang="ru-RU" dirty="0" smtClean="0"/>
              <a:t>– как теоретических</a:t>
            </a:r>
            <a:r>
              <a:rPr lang="ru-RU" dirty="0"/>
              <a:t>, так и практических.</a:t>
            </a:r>
          </a:p>
          <a:p>
            <a:pPr marL="0" indent="0">
              <a:buNone/>
            </a:pPr>
            <a:r>
              <a:rPr lang="ru-RU" dirty="0" smtClean="0"/>
              <a:t>5 Дополнительные </a:t>
            </a:r>
            <a:r>
              <a:rPr lang="ru-RU" dirty="0"/>
              <a:t>темы для текущего обучения могут также </a:t>
            </a:r>
            <a:r>
              <a:rPr lang="ru-RU" dirty="0" smtClean="0"/>
              <a:t>включать понимание </a:t>
            </a:r>
            <a:r>
              <a:rPr lang="ru-RU" dirty="0"/>
              <a:t>возрастных, эмоциональных проблем </a:t>
            </a:r>
            <a:r>
              <a:rPr lang="ru-RU" dirty="0" smtClean="0"/>
              <a:t>наставляемых, формирование </a:t>
            </a:r>
            <a:r>
              <a:rPr lang="ru-RU" dirty="0"/>
              <a:t>у них лидерских качеств, развитие активной </a:t>
            </a:r>
            <a:r>
              <a:rPr lang="ru-RU" dirty="0" smtClean="0"/>
              <a:t>жизненной позиции</a:t>
            </a:r>
            <a:r>
              <a:rPr lang="ru-RU" dirty="0"/>
              <a:t>, раскрытие личностного потенциала, формирование </a:t>
            </a:r>
            <a:r>
              <a:rPr lang="ru-RU" dirty="0" smtClean="0"/>
              <a:t>современных навыков </a:t>
            </a:r>
            <a:r>
              <a:rPr lang="ru-RU" dirty="0"/>
              <a:t>и компетенций и т. д.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2" y="1265304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8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79360"/>
            <a:ext cx="9601196" cy="6507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Процесс обучения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3342" y="1230084"/>
            <a:ext cx="9394372" cy="517071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Процесс обучения делится на два этапа: первичное обучение </a:t>
            </a:r>
            <a:r>
              <a:rPr lang="ru-RU" dirty="0" smtClean="0"/>
              <a:t>и обучение </a:t>
            </a:r>
            <a:r>
              <a:rPr lang="ru-RU" dirty="0"/>
              <a:t>в процессе деятельности</a:t>
            </a:r>
            <a:r>
              <a:rPr lang="ru-RU" dirty="0" smtClean="0"/>
              <a:t>.</a:t>
            </a:r>
          </a:p>
          <a:p>
            <a:r>
              <a:rPr lang="ru-RU" dirty="0"/>
              <a:t>Первичное обучение не может занимать менее четыре </a:t>
            </a:r>
            <a:r>
              <a:rPr lang="ru-RU" dirty="0" smtClean="0"/>
              <a:t>встреч с </a:t>
            </a:r>
            <a:r>
              <a:rPr lang="ru-RU" dirty="0"/>
              <a:t>куратором (одна встреча в неделю в течение месяца), либо </a:t>
            </a:r>
            <a:r>
              <a:rPr lang="ru-RU" dirty="0" smtClean="0"/>
              <a:t>прохождения двухдневного </a:t>
            </a:r>
            <a:r>
              <a:rPr lang="ru-RU" dirty="0"/>
              <a:t>интенсивного курса с куратором и/или </a:t>
            </a:r>
            <a:r>
              <a:rPr lang="ru-RU" dirty="0" smtClean="0"/>
              <a:t>привлеченными экспертами</a:t>
            </a:r>
            <a:r>
              <a:rPr lang="ru-RU" dirty="0"/>
              <a:t>. Первичное обучение дает возможность </a:t>
            </a:r>
            <a:r>
              <a:rPr lang="ru-RU" dirty="0" smtClean="0"/>
              <a:t>потенциальным наставникам </a:t>
            </a:r>
            <a:r>
              <a:rPr lang="ru-RU" dirty="0"/>
              <a:t>подготовиться к деятельности в роли наставника, познакомиться с основными целями наставничества и </a:t>
            </a:r>
            <a:r>
              <a:rPr lang="ru-RU" dirty="0" smtClean="0"/>
              <a:t>направлениями работы</a:t>
            </a:r>
            <a:r>
              <a:rPr lang="ru-RU" dirty="0"/>
              <a:t>, проверить свою психологическую готовность. Такое </a:t>
            </a:r>
            <a:r>
              <a:rPr lang="ru-RU" dirty="0" smtClean="0"/>
              <a:t>обучение влияет </a:t>
            </a:r>
            <a:r>
              <a:rPr lang="ru-RU" dirty="0"/>
              <a:t>на качество наставнических взаимоотношений и на общую </a:t>
            </a:r>
            <a:r>
              <a:rPr lang="ru-RU" dirty="0" smtClean="0"/>
              <a:t>успешную продолжительность </a:t>
            </a:r>
            <a:r>
              <a:rPr lang="ru-RU" dirty="0"/>
              <a:t>программы наставничества. Первичное обучение </a:t>
            </a:r>
            <a:r>
              <a:rPr lang="ru-RU" dirty="0" smtClean="0"/>
              <a:t>должно помочь </a:t>
            </a:r>
            <a:r>
              <a:rPr lang="ru-RU" dirty="0"/>
              <a:t>наставникам сформулировать свои личные цели, </a:t>
            </a:r>
            <a:r>
              <a:rPr lang="ru-RU" dirty="0" smtClean="0"/>
              <a:t>скорректировать ожидания</a:t>
            </a:r>
            <a:r>
              <a:rPr lang="ru-RU" dirty="0"/>
              <a:t>	от	</a:t>
            </a:r>
            <a:r>
              <a:rPr lang="ru-RU" dirty="0" smtClean="0"/>
              <a:t>участия в </a:t>
            </a:r>
            <a:r>
              <a:rPr lang="ru-RU" dirty="0"/>
              <a:t>программе наставничества и сравнить свои цели с целями </a:t>
            </a:r>
            <a:r>
              <a:rPr lang="ru-RU" dirty="0" smtClean="0"/>
              <a:t>наставляемых для </a:t>
            </a:r>
            <a:r>
              <a:rPr lang="ru-RU" dirty="0"/>
              <a:t>выявления и своевременного решения возможных разногласий.</a:t>
            </a:r>
          </a:p>
          <a:p>
            <a:r>
              <a:rPr lang="ru-RU" dirty="0"/>
              <a:t>Первичное обучение наставников всех форм ведется по </a:t>
            </a:r>
            <a:r>
              <a:rPr lang="ru-RU" dirty="0" smtClean="0"/>
              <a:t>одинаковой схеме </a:t>
            </a:r>
            <a:r>
              <a:rPr lang="ru-RU" dirty="0"/>
              <a:t>из трех частей.</a:t>
            </a:r>
          </a:p>
          <a:p>
            <a:pPr marL="0" indent="0">
              <a:buNone/>
            </a:pPr>
            <a:r>
              <a:rPr lang="ru-RU" dirty="0"/>
              <a:t>1.	Самоанализ и навыки </a:t>
            </a:r>
            <a:r>
              <a:rPr lang="ru-RU" dirty="0" err="1"/>
              <a:t>самопрезентации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	Обучение эффективным коммуникациям.</a:t>
            </a:r>
          </a:p>
          <a:p>
            <a:pPr marL="0" indent="0">
              <a:buNone/>
            </a:pPr>
            <a:r>
              <a:rPr lang="ru-RU" dirty="0"/>
              <a:t>3.	Разбор этапов реализации программы наставничества.</a:t>
            </a:r>
          </a:p>
          <a:p>
            <a:pPr marL="0" indent="0">
              <a:buNone/>
            </a:pPr>
            <a:r>
              <a:rPr lang="ru-RU" dirty="0"/>
              <a:t>Если обучение проводится куратором в формате четырех </a:t>
            </a:r>
            <a:r>
              <a:rPr lang="ru-RU" dirty="0" smtClean="0"/>
              <a:t>встреч, то </a:t>
            </a:r>
            <a:r>
              <a:rPr lang="ru-RU" dirty="0"/>
              <a:t>вторая часть разбивается на две. Если обучение проводится в </a:t>
            </a:r>
            <a:r>
              <a:rPr lang="ru-RU" dirty="0" smtClean="0"/>
              <a:t>формате двухдневного </a:t>
            </a:r>
            <a:r>
              <a:rPr lang="ru-RU" dirty="0" err="1"/>
              <a:t>интенсива</a:t>
            </a:r>
            <a:r>
              <a:rPr lang="ru-RU" dirty="0"/>
              <a:t>, то первая часть разбирается в первый день, вторая </a:t>
            </a:r>
            <a:r>
              <a:rPr lang="ru-RU" dirty="0" smtClean="0"/>
              <a:t>- во </a:t>
            </a:r>
            <a:r>
              <a:rPr lang="ru-RU" dirty="0"/>
              <a:t>второй.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8" y="644817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27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200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Часть 1. Самоанализ и навыки </a:t>
            </a:r>
            <a:r>
              <a:rPr lang="ru-RU" b="1" dirty="0" err="1"/>
              <a:t>самопрезентации</a:t>
            </a:r>
            <a:r>
              <a:rPr lang="ru-RU" b="1" dirty="0"/>
              <a:t>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829" y="1567399"/>
            <a:ext cx="8403768" cy="468100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организации эффективной работы с наставляемым </a:t>
            </a:r>
            <a:r>
              <a:rPr lang="ru-RU" dirty="0" smtClean="0"/>
              <a:t>куратору необходимо </a:t>
            </a:r>
            <a:r>
              <a:rPr lang="ru-RU" dirty="0"/>
              <a:t>составить четкое представление о собственном опыте, </a:t>
            </a:r>
            <a:r>
              <a:rPr lang="ru-RU" dirty="0" smtClean="0"/>
              <a:t>ресурсах и </a:t>
            </a:r>
            <a:r>
              <a:rPr lang="ru-RU" dirty="0"/>
              <a:t>возможностях их передачи. Для этого необходимо составить резюме.</a:t>
            </a:r>
          </a:p>
          <a:p>
            <a:r>
              <a:rPr lang="ru-RU" dirty="0"/>
              <a:t>Задача 1. Опыт личностный, профессиональный, жизненный.</a:t>
            </a:r>
          </a:p>
          <a:p>
            <a:r>
              <a:rPr lang="ru-RU" dirty="0"/>
              <a:t>Куратор предлагает наставнику кратко рассказать свою историю.</a:t>
            </a:r>
          </a:p>
          <a:p>
            <a:r>
              <a:rPr lang="ru-RU" dirty="0"/>
              <a:t>Важно предложить участникам свободный выбор формы рассказа о себе </a:t>
            </a:r>
            <a:r>
              <a:rPr lang="ru-RU" dirty="0" smtClean="0"/>
              <a:t>и оценить</a:t>
            </a:r>
            <a:r>
              <a:rPr lang="ru-RU" dirty="0"/>
              <a:t>, на каких точках наставник принял решение сконцентрироваться.</a:t>
            </a:r>
          </a:p>
          <a:p>
            <a:r>
              <a:rPr lang="ru-RU" dirty="0"/>
              <a:t>Задача 2. Мои сильные и слабые стороны.</a:t>
            </a:r>
          </a:p>
          <a:p>
            <a:r>
              <a:rPr lang="ru-RU" dirty="0"/>
              <a:t>Куратор предлагает наставнику заполнить таблицы «Мои </a:t>
            </a:r>
            <a:r>
              <a:rPr lang="ru-RU" dirty="0" smtClean="0"/>
              <a:t>сильные стороны</a:t>
            </a:r>
            <a:r>
              <a:rPr lang="ru-RU" dirty="0"/>
              <a:t>» и «Мои слабые стороны» самостоятельно, либо проводит </a:t>
            </a:r>
            <a:r>
              <a:rPr lang="ru-RU" dirty="0" smtClean="0"/>
              <a:t>устную работу </a:t>
            </a:r>
            <a:r>
              <a:rPr lang="ru-RU" dirty="0"/>
              <a:t>лично или с группой. В каждой таблице необходимо указать не </a:t>
            </a:r>
            <a:r>
              <a:rPr lang="ru-RU" dirty="0" smtClean="0"/>
              <a:t>менее 5 </a:t>
            </a:r>
            <a:r>
              <a:rPr lang="ru-RU" dirty="0"/>
              <a:t>пунктов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27" y="916962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6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870576"/>
              </p:ext>
            </p:extLst>
          </p:nvPr>
        </p:nvGraphicFramePr>
        <p:xfrm>
          <a:off x="789895" y="932389"/>
          <a:ext cx="8843962" cy="1712839"/>
        </p:xfrm>
        <a:graphic>
          <a:graphicData uri="http://schemas.openxmlformats.org/drawingml/2006/table">
            <a:tbl>
              <a:tblPr firstRow="1" firstCol="1" bandRow="1"/>
              <a:tblGrid>
                <a:gridCol w="1675400"/>
                <a:gridCol w="3944171"/>
                <a:gridCol w="3224391"/>
              </a:tblGrid>
              <a:tr h="1255565"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85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228600" algn="ctr">
                        <a:lnSpc>
                          <a:spcPts val="185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сильная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228600" algn="ctr">
                        <a:lnSpc>
                          <a:spcPts val="185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85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Что я чувствую, используя этот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навык (качество, знание)?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85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Что я получаю, используя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этот навык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(качество, знание)?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80415"/>
              </p:ext>
            </p:extLst>
          </p:nvPr>
        </p:nvGraphicFramePr>
        <p:xfrm>
          <a:off x="3119437" y="3372168"/>
          <a:ext cx="8234363" cy="2201318"/>
        </p:xfrm>
        <a:graphic>
          <a:graphicData uri="http://schemas.openxmlformats.org/drawingml/2006/table">
            <a:tbl>
              <a:tblPr firstRow="1" firstCol="1" bandRow="1"/>
              <a:tblGrid>
                <a:gridCol w="1618766"/>
                <a:gridCol w="2264340"/>
                <a:gridCol w="4351257"/>
              </a:tblGrid>
              <a:tr h="1712872"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85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Моя слабая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85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Что я чувствую,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сталкиваясь с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ситуацией, где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задействована моя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слабая сторона?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85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Чего можно было бы достичь, улучшив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(если возможно) это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качество (умение, свойство) до иного,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позитивного, уровня?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729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029" y="685800"/>
            <a:ext cx="10646228" cy="395151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Задача 3. Мои достижения</a:t>
            </a:r>
          </a:p>
          <a:p>
            <a:r>
              <a:rPr lang="ru-RU" dirty="0"/>
              <a:t>Наставнику важно уметь замечать и позитивно отмечать </a:t>
            </a:r>
            <a:r>
              <a:rPr lang="ru-RU" dirty="0" smtClean="0"/>
              <a:t>даже незначительные </a:t>
            </a:r>
            <a:r>
              <a:rPr lang="ru-RU" dirty="0"/>
              <a:t>достижения наставляемого. На этапе подготовки </a:t>
            </a:r>
            <a:r>
              <a:rPr lang="ru-RU" dirty="0" smtClean="0"/>
              <a:t>куратору необходимо </a:t>
            </a:r>
            <a:r>
              <a:rPr lang="ru-RU" dirty="0"/>
              <a:t>развить это свойство в наставнике на его собственном примере.</a:t>
            </a:r>
          </a:p>
          <a:p>
            <a:r>
              <a:rPr lang="ru-RU" dirty="0"/>
              <a:t>Куратор предлагает наставнику заполнить таблицу из 25 достижений.</a:t>
            </a:r>
          </a:p>
          <a:p>
            <a:r>
              <a:rPr lang="ru-RU" dirty="0"/>
              <a:t>Попросите включить в них не только общепризнанные (карьера, дипломы</a:t>
            </a:r>
            <a:r>
              <a:rPr lang="ru-RU" dirty="0" smtClean="0"/>
              <a:t>), но </a:t>
            </a:r>
            <a:r>
              <a:rPr lang="ru-RU" dirty="0"/>
              <a:t>и личностные. После заполнения выделяются 10-15 минут на </a:t>
            </a:r>
            <a:r>
              <a:rPr lang="ru-RU" dirty="0" smtClean="0"/>
              <a:t>рефлексию, куратор </a:t>
            </a:r>
            <a:r>
              <a:rPr lang="ru-RU" dirty="0"/>
              <a:t>проговаривает выбор достижений, их значимость для наставника.</a:t>
            </a:r>
          </a:p>
          <a:p>
            <a:r>
              <a:rPr lang="ru-RU" dirty="0"/>
              <a:t>Таблицу можно заполнить как самостоятельно, так и провести </a:t>
            </a:r>
            <a:r>
              <a:rPr lang="ru-RU" dirty="0" smtClean="0"/>
              <a:t>общую устную </a:t>
            </a:r>
            <a:r>
              <a:rPr lang="ru-RU" dirty="0"/>
              <a:t>работу с группой.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164922"/>
              </p:ext>
            </p:extLst>
          </p:nvPr>
        </p:nvGraphicFramePr>
        <p:xfrm>
          <a:off x="1617526" y="4500926"/>
          <a:ext cx="8212273" cy="1333817"/>
        </p:xfrm>
        <a:graphic>
          <a:graphicData uri="http://schemas.openxmlformats.org/drawingml/2006/table">
            <a:tbl>
              <a:tblPr firstRow="1" firstCol="1" bandRow="1"/>
              <a:tblGrid>
                <a:gridCol w="1757395"/>
                <a:gridCol w="2973379"/>
                <a:gridCol w="3481499"/>
              </a:tblGrid>
              <a:tr h="817808"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22860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достижения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61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Какие качества помогли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мне?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61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Что я почувствовал в этот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момент?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600" cy="7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49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1" y="815218"/>
            <a:ext cx="9601196" cy="3318936"/>
          </a:xfrm>
        </p:spPr>
        <p:txBody>
          <a:bodyPr>
            <a:normAutofit/>
          </a:bodyPr>
          <a:lstStyle/>
          <a:p>
            <a:r>
              <a:rPr lang="ru-RU" dirty="0"/>
              <a:t>Задача 4. Мои недостатки</a:t>
            </a:r>
          </a:p>
          <a:p>
            <a:r>
              <a:rPr lang="ru-RU" dirty="0"/>
              <a:t>Работа над собой, которая является основным </a:t>
            </a:r>
            <a:r>
              <a:rPr lang="ru-RU" dirty="0" smtClean="0"/>
              <a:t>предполагаемым процессом </a:t>
            </a:r>
            <a:r>
              <a:rPr lang="ru-RU" dirty="0"/>
              <a:t>взаимодействия во время участия в программе </a:t>
            </a:r>
            <a:r>
              <a:rPr lang="ru-RU" dirty="0" smtClean="0"/>
              <a:t>наставничества, невозможна </a:t>
            </a:r>
            <a:r>
              <a:rPr lang="ru-RU" dirty="0"/>
              <a:t>без оценки собственных недостатков и умения превратить </a:t>
            </a:r>
            <a:r>
              <a:rPr lang="ru-RU" dirty="0" smtClean="0"/>
              <a:t>их в </a:t>
            </a:r>
            <a:r>
              <a:rPr lang="ru-RU" dirty="0"/>
              <a:t>достоинства. На этапе подготовки куратор предлагает </a:t>
            </a:r>
            <a:r>
              <a:rPr lang="ru-RU" dirty="0" smtClean="0"/>
              <a:t>наставнику заполнить </a:t>
            </a:r>
            <a:r>
              <a:rPr lang="ru-RU" dirty="0"/>
              <a:t>таблицу ниже (минимум 5 пунктов), а также </a:t>
            </a:r>
            <a:r>
              <a:rPr lang="ru-RU" dirty="0" smtClean="0"/>
              <a:t>обязательно предлагает в </a:t>
            </a:r>
            <a:r>
              <a:rPr lang="ru-RU" dirty="0"/>
              <a:t>дальнейшем проводить подобную работу с наставляемым.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38128"/>
              </p:ext>
            </p:extLst>
          </p:nvPr>
        </p:nvGraphicFramePr>
        <p:xfrm>
          <a:off x="1769608" y="4134154"/>
          <a:ext cx="8691562" cy="1907417"/>
        </p:xfrm>
        <a:graphic>
          <a:graphicData uri="http://schemas.openxmlformats.org/drawingml/2006/table">
            <a:tbl>
              <a:tblPr firstRow="1" firstCol="1" bandRow="1"/>
              <a:tblGrid>
                <a:gridCol w="1579778"/>
                <a:gridCol w="3191078"/>
                <a:gridCol w="3920706"/>
              </a:tblGrid>
              <a:tr h="1450077"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7000" indent="-228600" algn="l">
                        <a:lnSpc>
                          <a:spcPts val="14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недостаток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85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Какие в нем есть плюсы?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ли у меня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положительный опыт,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связанный с этим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недостатком?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85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 и в каких ситуациях этот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недостаток может быть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применен в позитивном ключе, с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пользой?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602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5" y="870857"/>
            <a:ext cx="9590311" cy="500501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Задача 5. Моя мотивация.</a:t>
            </a:r>
          </a:p>
          <a:p>
            <a:r>
              <a:rPr lang="ru-RU" dirty="0"/>
              <a:t>Мотивация быть наставником - один из ключевых </a:t>
            </a:r>
            <a:r>
              <a:rPr lang="ru-RU" dirty="0" smtClean="0"/>
              <a:t>вопросов отборочного </a:t>
            </a:r>
            <a:r>
              <a:rPr lang="ru-RU" dirty="0"/>
              <a:t>и подготовительного этапов. Несмотря на то что </a:t>
            </a:r>
            <a:r>
              <a:rPr lang="ru-RU" dirty="0" smtClean="0"/>
              <a:t>программа наставничества </a:t>
            </a:r>
            <a:r>
              <a:rPr lang="ru-RU" dirty="0"/>
              <a:t>предполагает взаимное обогащение участников, </a:t>
            </a:r>
            <a:r>
              <a:rPr lang="ru-RU" dirty="0" smtClean="0"/>
              <a:t>обогащение как </a:t>
            </a:r>
            <a:r>
              <a:rPr lang="ru-RU" dirty="0"/>
              <a:t>цель не может быть принята за главенствующую мотивацию, </a:t>
            </a:r>
            <a:r>
              <a:rPr lang="ru-RU" dirty="0" smtClean="0"/>
              <a:t>будучи токсичной </a:t>
            </a:r>
            <a:r>
              <a:rPr lang="ru-RU" dirty="0"/>
              <a:t>для доверительных отношений. Куратору </a:t>
            </a:r>
            <a:r>
              <a:rPr lang="ru-RU" dirty="0" smtClean="0"/>
              <a:t>необходимо внимательно </a:t>
            </a:r>
            <a:r>
              <a:rPr lang="ru-RU" dirty="0"/>
              <a:t>рассмотреть ответы наставников, а также подтолкнуть </a:t>
            </a:r>
            <a:r>
              <a:rPr lang="ru-RU" dirty="0" smtClean="0"/>
              <a:t>их к рассуждению на </a:t>
            </a:r>
            <a:r>
              <a:rPr lang="ru-RU" dirty="0"/>
              <a:t>эту тему. В том числе используя вопрос «Чему я могу научиться в </a:t>
            </a:r>
            <a:r>
              <a:rPr lang="ru-RU" dirty="0" smtClean="0"/>
              <a:t>работе с </a:t>
            </a:r>
            <a:r>
              <a:rPr lang="ru-RU" dirty="0"/>
              <a:t>подростком (студентом, наставляемым)?»</a:t>
            </a:r>
          </a:p>
          <a:p>
            <a:r>
              <a:rPr lang="ru-RU" dirty="0"/>
              <a:t>Подтолкнуть к ответу можно используя следующие положения.</a:t>
            </a:r>
          </a:p>
          <a:p>
            <a:r>
              <a:rPr lang="ru-RU" dirty="0"/>
              <a:t>1.	Хочу быть полезным.</a:t>
            </a:r>
          </a:p>
          <a:p>
            <a:r>
              <a:rPr lang="ru-RU" dirty="0"/>
              <a:t>2.	Хочу, чтобы кто-то не совершал мои ошибки.</a:t>
            </a:r>
          </a:p>
          <a:p>
            <a:r>
              <a:rPr lang="ru-RU" dirty="0"/>
              <a:t>3.	Хочу, чтобы мой авторитет признавали.</a:t>
            </a:r>
          </a:p>
          <a:p>
            <a:r>
              <a:rPr lang="ru-RU" dirty="0"/>
              <a:t>4.	Хочу научиться общаться с молодым поколением.</a:t>
            </a:r>
          </a:p>
          <a:p>
            <a:r>
              <a:rPr lang="ru-RU" dirty="0"/>
              <a:t>5.	Хочу развить свое мышление, общаясь с подростками.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805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64029"/>
            <a:ext cx="10853057" cy="276497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Задача 6. Мои умения</a:t>
            </a:r>
          </a:p>
          <a:p>
            <a:r>
              <a:rPr lang="ru-RU" dirty="0"/>
              <a:t>Полезность наставника - это ресурсы его навыков и </a:t>
            </a:r>
            <a:r>
              <a:rPr lang="ru-RU" dirty="0" smtClean="0"/>
              <a:t>умений, включающие </a:t>
            </a:r>
            <a:r>
              <a:rPr lang="ru-RU" dirty="0"/>
              <a:t>как прикладные механизмы (что важно в случае </a:t>
            </a:r>
            <a:r>
              <a:rPr lang="ru-RU" dirty="0" smtClean="0"/>
              <a:t>наставничества на </a:t>
            </a:r>
            <a:r>
              <a:rPr lang="ru-RU" dirty="0"/>
              <a:t>предприятии), так и гибкие навыки (умение слушать, </a:t>
            </a:r>
            <a:r>
              <a:rPr lang="ru-RU" dirty="0" err="1"/>
              <a:t>эмпатия</a:t>
            </a:r>
            <a:r>
              <a:rPr lang="ru-RU" dirty="0"/>
              <a:t>, планирование и т. д.), необходимость развития которых есть в любой </a:t>
            </a:r>
            <a:r>
              <a:rPr lang="ru-RU" dirty="0" smtClean="0"/>
              <a:t>форме и </a:t>
            </a:r>
            <a:r>
              <a:rPr lang="ru-RU" dirty="0"/>
              <a:t>ролевой модели наставничества.</a:t>
            </a:r>
          </a:p>
          <a:p>
            <a:r>
              <a:rPr lang="ru-RU" dirty="0"/>
              <a:t>Куратор предлагает наставнику заполнить следующую </a:t>
            </a:r>
            <a:r>
              <a:rPr lang="ru-RU" dirty="0" smtClean="0"/>
              <a:t>таблицу, раскладывая </a:t>
            </a:r>
            <a:r>
              <a:rPr lang="ru-RU" dirty="0"/>
              <a:t>знания и умения на 4 категории (не менее трех </a:t>
            </a:r>
            <a:r>
              <a:rPr lang="ru-RU" dirty="0" smtClean="0"/>
              <a:t>навыков в </a:t>
            </a:r>
            <a:r>
              <a:rPr lang="ru-RU" dirty="0"/>
              <a:t>каждой).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29672"/>
              </p:ext>
            </p:extLst>
          </p:nvPr>
        </p:nvGraphicFramePr>
        <p:xfrm>
          <a:off x="2934697" y="3315063"/>
          <a:ext cx="5952490" cy="2651760"/>
        </p:xfrm>
        <a:graphic>
          <a:graphicData uri="http://schemas.openxmlformats.org/drawingml/2006/table">
            <a:tbl>
              <a:tblPr firstRow="1" firstCol="1" bandRow="1"/>
              <a:tblGrid>
                <a:gridCol w="2020570"/>
                <a:gridCol w="2237105"/>
                <a:gridCol w="1694815"/>
              </a:tblGrid>
              <a:tr h="445135">
                <a:tc>
                  <a:txBody>
                    <a:bodyPr/>
                    <a:lstStyle/>
                    <a:p>
                      <a:pPr indent="-228600"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Сфера умений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Что я знаю из этой сферы?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Что я умею делать?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indent="-228600"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Отношения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indent="-228600"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Карьера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-228600"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indent="-228600"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Саморазвитие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8310">
                <a:tc>
                  <a:txBody>
                    <a:bodyPr/>
                    <a:lstStyle/>
                    <a:p>
                      <a:pPr indent="-228600"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Увлечения, развлечения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95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Форма наставничества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6257" y="2427513"/>
            <a:ext cx="5399314" cy="3864429"/>
          </a:xfrm>
        </p:spPr>
        <p:txBody>
          <a:bodyPr>
            <a:normAutofit/>
          </a:bodyPr>
          <a:lstStyle/>
          <a:p>
            <a:r>
              <a:rPr lang="ru-RU" b="1" dirty="0"/>
              <a:t>Форма наставничества </a:t>
            </a:r>
            <a:r>
              <a:rPr lang="ru-RU" dirty="0"/>
              <a:t>- способ реализации целевой модели </a:t>
            </a:r>
            <a:r>
              <a:rPr lang="ru-RU" dirty="0" smtClean="0"/>
              <a:t>через организацию </a:t>
            </a:r>
            <a:r>
              <a:rPr lang="ru-RU" dirty="0"/>
              <a:t>работы наставнической пары или группы, участники </a:t>
            </a:r>
            <a:r>
              <a:rPr lang="ru-RU" dirty="0" smtClean="0"/>
              <a:t>которой находятся </a:t>
            </a:r>
            <a:r>
              <a:rPr lang="ru-RU" dirty="0"/>
              <a:t>в заданной обстоятельствами ролевой ситуации, </a:t>
            </a:r>
            <a:r>
              <a:rPr lang="ru-RU" dirty="0" smtClean="0"/>
              <a:t>определяемой основной </a:t>
            </a:r>
            <a:r>
              <a:rPr lang="ru-RU" dirty="0"/>
              <a:t>деятельностью и позицией участников.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6" y="2068284"/>
            <a:ext cx="5061512" cy="39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33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914" y="674913"/>
            <a:ext cx="10461172" cy="552994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Задача 7. Закрепление.</a:t>
            </a:r>
          </a:p>
          <a:p>
            <a:r>
              <a:rPr lang="ru-RU" dirty="0"/>
              <a:t>Все предыдущие этапы, разобранные куратором с </a:t>
            </a:r>
            <a:r>
              <a:rPr lang="ru-RU" dirty="0" smtClean="0"/>
              <a:t>наставником (группой </a:t>
            </a:r>
            <a:r>
              <a:rPr lang="ru-RU" dirty="0"/>
              <a:t>наставников), должны быть </a:t>
            </a:r>
            <a:r>
              <a:rPr lang="ru-RU" dirty="0" err="1"/>
              <a:t>финализированы</a:t>
            </a:r>
            <a:r>
              <a:rPr lang="ru-RU" dirty="0"/>
              <a:t> через рефлексию.</a:t>
            </a:r>
          </a:p>
          <a:p>
            <a:r>
              <a:rPr lang="ru-RU" dirty="0"/>
              <a:t>Каждый наставник получает пустой лист бумаги, на котором должен </a:t>
            </a:r>
            <a:r>
              <a:rPr lang="ru-RU" dirty="0" smtClean="0"/>
              <a:t>по возможности </a:t>
            </a:r>
            <a:r>
              <a:rPr lang="ru-RU" dirty="0"/>
              <a:t>креативно, но понятно и осознанно записать, чем он </a:t>
            </a:r>
            <a:r>
              <a:rPr lang="ru-RU" dirty="0" smtClean="0"/>
              <a:t>может быть </a:t>
            </a:r>
            <a:r>
              <a:rPr lang="ru-RU" dirty="0"/>
              <a:t>полезен наставляемому.</a:t>
            </a:r>
          </a:p>
          <a:p>
            <a:r>
              <a:rPr lang="ru-RU" dirty="0"/>
              <a:t>Примеры:</a:t>
            </a:r>
          </a:p>
          <a:p>
            <a:r>
              <a:rPr lang="ru-RU" dirty="0"/>
              <a:t>1.	Научу договариваться.</a:t>
            </a:r>
          </a:p>
          <a:p>
            <a:r>
              <a:rPr lang="ru-RU" dirty="0"/>
              <a:t>Я умею договариваться с людьми, терпеливо настаивать на </a:t>
            </a:r>
            <a:r>
              <a:rPr lang="ru-RU" dirty="0" smtClean="0"/>
              <a:t>своем, строить </a:t>
            </a:r>
            <a:r>
              <a:rPr lang="ru-RU" dirty="0"/>
              <a:t>успешные коммуникации даже с самыми упрямыми. Могу </a:t>
            </a:r>
            <a:r>
              <a:rPr lang="ru-RU" dirty="0" smtClean="0"/>
              <a:t>научить подростка </a:t>
            </a:r>
            <a:r>
              <a:rPr lang="ru-RU" dirty="0"/>
              <a:t>справляться с желанием нагрубить, искать подходы к </a:t>
            </a:r>
            <a:r>
              <a:rPr lang="ru-RU" dirty="0" smtClean="0"/>
              <a:t>сложным собеседникам</a:t>
            </a:r>
            <a:r>
              <a:rPr lang="ru-RU" dirty="0"/>
              <a:t>. Это поможет ему и в карьере, и в жизни, и в образовании. </a:t>
            </a:r>
            <a:r>
              <a:rPr lang="ru-RU" dirty="0" smtClean="0"/>
              <a:t>Я так </a:t>
            </a:r>
            <a:r>
              <a:rPr lang="ru-RU" dirty="0"/>
              <a:t>экзамены пару раз сдавал!</a:t>
            </a:r>
          </a:p>
          <a:p>
            <a:r>
              <a:rPr lang="ru-RU" dirty="0"/>
              <a:t>2.	Со мной он научится планировать время</a:t>
            </a:r>
            <a:r>
              <a:rPr lang="ru-RU" dirty="0" smtClean="0"/>
              <a:t>.</a:t>
            </a:r>
          </a:p>
          <a:p>
            <a:r>
              <a:rPr lang="ru-RU" dirty="0"/>
              <a:t>Могу четко распланировать день, неделю и год так, чтобы </a:t>
            </a:r>
            <a:r>
              <a:rPr lang="ru-RU" dirty="0" smtClean="0"/>
              <a:t>осталось время </a:t>
            </a:r>
            <a:r>
              <a:rPr lang="ru-RU" dirty="0"/>
              <a:t>и на работу, и на себя с семьей. Важно будет показать </a:t>
            </a:r>
            <a:r>
              <a:rPr lang="ru-RU" dirty="0" smtClean="0"/>
              <a:t>подростку, что </a:t>
            </a:r>
            <a:r>
              <a:rPr lang="ru-RU" dirty="0"/>
              <a:t>нельзя жертвовать здоровьем и друзьями, отдавая все работе. Будем </a:t>
            </a:r>
            <a:r>
              <a:rPr lang="ru-RU" dirty="0" smtClean="0"/>
              <a:t>с ним </a:t>
            </a:r>
            <a:r>
              <a:rPr lang="ru-RU" dirty="0"/>
              <a:t>учиться ставить цели, определять, сколько на них нужно </a:t>
            </a:r>
            <a:r>
              <a:rPr lang="ru-RU" dirty="0" smtClean="0"/>
              <a:t>времени, секреты </a:t>
            </a:r>
            <a:r>
              <a:rPr lang="ru-RU" dirty="0"/>
              <a:t>тайм-менеджмента расскажу на примерах.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569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2696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Часть 2. Обучение эффективным коммуникациям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1611086"/>
            <a:ext cx="10232571" cy="463731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Задача 1. Способность делиться опытом (знаниями, умениями).</a:t>
            </a:r>
          </a:p>
          <a:p>
            <a:r>
              <a:rPr lang="ru-RU" dirty="0"/>
              <a:t>Помимо определения своих сильных и слабых сторон (в будущем </a:t>
            </a:r>
            <a:r>
              <a:rPr lang="ru-RU" dirty="0" smtClean="0"/>
              <a:t>- основы </a:t>
            </a:r>
            <a:r>
              <a:rPr lang="ru-RU" dirty="0"/>
              <a:t>работы с наставляемым) наставнику необходимы умения, принципы</a:t>
            </a:r>
          </a:p>
          <a:p>
            <a:r>
              <a:rPr lang="ru-RU" dirty="0"/>
              <a:t>и инструменты, которые позволят ему эффективно передать </a:t>
            </a:r>
            <a:r>
              <a:rPr lang="ru-RU" dirty="0" smtClean="0"/>
              <a:t>собственный опыт</a:t>
            </a:r>
            <a:r>
              <a:rPr lang="ru-RU" dirty="0"/>
              <a:t>. Куратору на начальном этапе обучения наставника нужно </a:t>
            </a:r>
            <a:r>
              <a:rPr lang="ru-RU" dirty="0" smtClean="0"/>
              <a:t>проверить, обладает </a:t>
            </a:r>
            <a:r>
              <a:rPr lang="ru-RU" dirty="0"/>
              <a:t>ли наставник способностью к этой передаче. Определить </a:t>
            </a:r>
            <a:r>
              <a:rPr lang="ru-RU" dirty="0" smtClean="0"/>
              <a:t>данную способность </a:t>
            </a:r>
            <a:r>
              <a:rPr lang="ru-RU" dirty="0"/>
              <a:t>можно, сравнивая модель поведения наставника с </a:t>
            </a:r>
            <a:r>
              <a:rPr lang="ru-RU" dirty="0" smtClean="0"/>
              <a:t>кодексом и </a:t>
            </a:r>
            <a:r>
              <a:rPr lang="ru-RU" dirty="0"/>
              <a:t>манифестом (Приложение 1), а также используя различные </a:t>
            </a:r>
            <a:r>
              <a:rPr lang="ru-RU" dirty="0" smtClean="0"/>
              <a:t>тесты, активирующие </a:t>
            </a:r>
            <a:r>
              <a:rPr lang="ru-RU" dirty="0"/>
              <a:t>необходимость </a:t>
            </a:r>
            <a:r>
              <a:rPr lang="ru-RU" dirty="0" smtClean="0"/>
              <a:t>проявить: </a:t>
            </a:r>
          </a:p>
          <a:p>
            <a:r>
              <a:rPr lang="ru-RU" dirty="0" smtClean="0"/>
              <a:t>активное слушание; отсутствие </a:t>
            </a:r>
            <a:r>
              <a:rPr lang="ru-RU" dirty="0"/>
              <a:t>авторитарного подхода;</a:t>
            </a:r>
          </a:p>
          <a:p>
            <a:r>
              <a:rPr lang="ru-RU" dirty="0"/>
              <a:t>организованность и грамотное целеполагание;</a:t>
            </a:r>
          </a:p>
          <a:p>
            <a:r>
              <a:rPr lang="ru-RU" dirty="0"/>
              <a:t>структурность речи;</a:t>
            </a:r>
          </a:p>
          <a:p>
            <a:r>
              <a:rPr lang="ru-RU" dirty="0"/>
              <a:t>ответственность и оперативность;</a:t>
            </a:r>
          </a:p>
          <a:p>
            <a:r>
              <a:rPr lang="ru-RU" dirty="0"/>
              <a:t>позитивный взгляд на вещи и активность.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15" y="462324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6" y="751114"/>
            <a:ext cx="8980711" cy="512475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Задача 2. Вопросы и ответы.</a:t>
            </a:r>
          </a:p>
          <a:p>
            <a:r>
              <a:rPr lang="ru-RU" dirty="0"/>
              <a:t>Куратор может задать	наставнику (группе </a:t>
            </a:r>
            <a:r>
              <a:rPr lang="ru-RU" dirty="0" smtClean="0"/>
              <a:t>наставников) нижеприведенные </a:t>
            </a:r>
            <a:r>
              <a:rPr lang="ru-RU" dirty="0"/>
              <a:t>вопросы, после оценив ответы по шкалам:</a:t>
            </a:r>
          </a:p>
          <a:p>
            <a:r>
              <a:rPr lang="ru-RU" dirty="0"/>
              <a:t>вовлеченность (где 1 - не желает встать на место наставляемого; 5 </a:t>
            </a:r>
            <a:r>
              <a:rPr lang="ru-RU" dirty="0" smtClean="0"/>
              <a:t>- проявляет </a:t>
            </a:r>
            <a:r>
              <a:rPr lang="ru-RU" dirty="0"/>
              <a:t>полную </a:t>
            </a:r>
            <a:r>
              <a:rPr lang="ru-RU" dirty="0" err="1"/>
              <a:t>эмпатию</a:t>
            </a:r>
            <a:r>
              <a:rPr lang="ru-RU" dirty="0"/>
              <a:t>);</a:t>
            </a:r>
          </a:p>
          <a:p>
            <a:r>
              <a:rPr lang="ru-RU" dirty="0" err="1"/>
              <a:t>ответственнность</a:t>
            </a:r>
            <a:r>
              <a:rPr lang="ru-RU" dirty="0"/>
              <a:t> (где 1 - не оценивает последствие своих слов; 5 </a:t>
            </a:r>
            <a:r>
              <a:rPr lang="ru-RU" dirty="0" smtClean="0"/>
              <a:t>- аккуратно </a:t>
            </a:r>
            <a:r>
              <a:rPr lang="ru-RU" dirty="0"/>
              <a:t>все взвешивает);</a:t>
            </a:r>
          </a:p>
          <a:p>
            <a:r>
              <a:rPr lang="ru-RU" dirty="0"/>
              <a:t>авторитарность (где 1 - максимально уверен в единственной </a:t>
            </a:r>
            <a:r>
              <a:rPr lang="ru-RU" dirty="0" smtClean="0"/>
              <a:t>верности своей </a:t>
            </a:r>
            <a:r>
              <a:rPr lang="ru-RU" dirty="0"/>
              <a:t>точки зрения; 5 - открыт к диалогу и обсуждению);</a:t>
            </a:r>
          </a:p>
          <a:p>
            <a:r>
              <a:rPr lang="ru-RU" dirty="0"/>
              <a:t>уместная настойчивость (где 1 - переходит от роли наставника к </a:t>
            </a:r>
            <a:r>
              <a:rPr lang="ru-RU" dirty="0" smtClean="0"/>
              <a:t>роли приятеля</a:t>
            </a:r>
            <a:r>
              <a:rPr lang="ru-RU" dirty="0"/>
              <a:t>, не держит границы; 5 - контролирует ситуацию, </a:t>
            </a:r>
            <a:r>
              <a:rPr lang="ru-RU" dirty="0" smtClean="0"/>
              <a:t>проявляя уважение </a:t>
            </a:r>
            <a:r>
              <a:rPr lang="ru-RU" dirty="0"/>
              <a:t>и субординацию).</a:t>
            </a:r>
          </a:p>
          <a:p>
            <a:r>
              <a:rPr lang="ru-RU" dirty="0"/>
              <a:t>Наставник может быть рекомендован к работе без </a:t>
            </a:r>
            <a:r>
              <a:rPr lang="ru-RU" dirty="0" smtClean="0"/>
              <a:t>подключения дополнительных </a:t>
            </a:r>
            <a:r>
              <a:rPr lang="ru-RU" dirty="0"/>
              <a:t>образовательных ресурсов к процессу, если </a:t>
            </a:r>
            <a:r>
              <a:rPr lang="ru-RU" dirty="0" smtClean="0"/>
              <a:t>набирает не </a:t>
            </a:r>
            <a:r>
              <a:rPr lang="ru-RU" dirty="0"/>
              <a:t>менее 14 баллов.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9" y="470647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09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085" y="751114"/>
            <a:ext cx="8904511" cy="5124754"/>
          </a:xfrm>
        </p:spPr>
        <p:txBody>
          <a:bodyPr>
            <a:normAutofit fontScale="92500"/>
          </a:bodyPr>
          <a:lstStyle/>
          <a:p>
            <a:r>
              <a:rPr lang="ru-RU" dirty="0"/>
              <a:t>Вопросы «Блок общения»</a:t>
            </a:r>
          </a:p>
          <a:p>
            <a:r>
              <a:rPr lang="ru-RU" dirty="0"/>
              <a:t>Если наставляемый неправ, но не хочет этого признать, как </a:t>
            </a:r>
            <a:r>
              <a:rPr lang="ru-RU" dirty="0" smtClean="0"/>
              <a:t>его убедить</a:t>
            </a:r>
            <a:r>
              <a:rPr lang="ru-RU" dirty="0"/>
              <a:t>?</a:t>
            </a:r>
          </a:p>
          <a:p>
            <a:r>
              <a:rPr lang="ru-RU" dirty="0"/>
              <a:t>Если наставляемый не хочет отвечать, развивать определенную </a:t>
            </a:r>
            <a:r>
              <a:rPr lang="ru-RU" dirty="0" smtClean="0"/>
              <a:t>тему, как </a:t>
            </a:r>
            <a:r>
              <a:rPr lang="ru-RU" dirty="0"/>
              <a:t>мне его разговорить? Нужно ли это сделать?</a:t>
            </a:r>
          </a:p>
          <a:p>
            <a:r>
              <a:rPr lang="ru-RU" dirty="0"/>
              <a:t>Если наставляемый чем-то расстроен, стоит ли мне его утешать? </a:t>
            </a:r>
            <a:r>
              <a:rPr lang="ru-RU" dirty="0" smtClean="0"/>
              <a:t>Каким образом</a:t>
            </a:r>
            <a:r>
              <a:rPr lang="ru-RU" dirty="0"/>
              <a:t>?</a:t>
            </a:r>
          </a:p>
          <a:p>
            <a:r>
              <a:rPr lang="ru-RU" dirty="0"/>
              <a:t>Если наставляемый негативно о ком-то отзывается (родители, </a:t>
            </a:r>
            <a:r>
              <a:rPr lang="ru-RU" dirty="0" smtClean="0"/>
              <a:t>учителя, коллеги</a:t>
            </a:r>
            <a:r>
              <a:rPr lang="ru-RU" dirty="0"/>
              <a:t>, друзья), что я буду делать?</a:t>
            </a:r>
          </a:p>
          <a:p>
            <a:r>
              <a:rPr lang="ru-RU" dirty="0"/>
              <a:t>Если в процессе работы над совместным проектом у </a:t>
            </a:r>
            <a:r>
              <a:rPr lang="ru-RU" dirty="0" smtClean="0"/>
              <a:t>наставляемого ничего </a:t>
            </a:r>
            <a:r>
              <a:rPr lang="ru-RU" dirty="0"/>
              <a:t>не получается, как я сообщу ему об этом?</a:t>
            </a:r>
          </a:p>
          <a:p>
            <a:r>
              <a:rPr lang="ru-RU" dirty="0"/>
              <a:t>Если наставляемый нивелирует мой опыт, как я поступлю, </a:t>
            </a:r>
            <a:r>
              <a:rPr lang="ru-RU" dirty="0" smtClean="0"/>
              <a:t>чтобы доказать </a:t>
            </a:r>
            <a:r>
              <a:rPr lang="ru-RU" dirty="0"/>
              <a:t>ему свой авторитет? Буду ли я это делать?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84" y="481533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46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0" y="718457"/>
            <a:ext cx="8610597" cy="515741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Вопросы «Блок организации»</a:t>
            </a:r>
          </a:p>
          <a:p>
            <a:r>
              <a:rPr lang="ru-RU" dirty="0"/>
              <a:t>Если я опаздываю на встречу, как мне об этом сообщить?</a:t>
            </a:r>
          </a:p>
          <a:p>
            <a:r>
              <a:rPr lang="ru-RU" dirty="0"/>
              <a:t>Если наставляемый саботирует встречи и нашу работу, что я </a:t>
            </a:r>
            <a:r>
              <a:rPr lang="ru-RU" dirty="0" smtClean="0"/>
              <a:t>буду делать</a:t>
            </a:r>
            <a:r>
              <a:rPr lang="ru-RU" dirty="0"/>
              <a:t>?</a:t>
            </a:r>
          </a:p>
          <a:p>
            <a:r>
              <a:rPr lang="ru-RU" dirty="0"/>
              <a:t>Если наши встречи не приводят ни к каким результатам, </a:t>
            </a:r>
            <a:r>
              <a:rPr lang="ru-RU" dirty="0" smtClean="0"/>
              <a:t>что необходимо </a:t>
            </a:r>
            <a:r>
              <a:rPr lang="ru-RU" dirty="0"/>
              <a:t>предпринять?</a:t>
            </a:r>
          </a:p>
          <a:p>
            <a:r>
              <a:rPr lang="ru-RU" dirty="0"/>
              <a:t>Сразу ли обратиться к куратору или сначала обсудить </a:t>
            </a:r>
            <a:r>
              <a:rPr lang="ru-RU" dirty="0" smtClean="0"/>
              <a:t>все с </a:t>
            </a:r>
            <a:r>
              <a:rPr lang="ru-RU" dirty="0"/>
              <a:t>наставляемым</a:t>
            </a:r>
            <a:r>
              <a:rPr lang="ru-RU" dirty="0" smtClean="0"/>
              <a:t>?</a:t>
            </a:r>
          </a:p>
          <a:p>
            <a:r>
              <a:rPr lang="ru-RU" dirty="0"/>
              <a:t>Если наставляемый сообщит мне о чем-то противозаконном, что я </a:t>
            </a:r>
            <a:r>
              <a:rPr lang="ru-RU" dirty="0" smtClean="0"/>
              <a:t>буду делать</a:t>
            </a:r>
            <a:r>
              <a:rPr lang="ru-RU" dirty="0"/>
              <a:t>?</a:t>
            </a:r>
          </a:p>
          <a:p>
            <a:r>
              <a:rPr lang="ru-RU" dirty="0"/>
              <a:t>Если наставляемый хочет посетить какое-то мероприятие, как я </a:t>
            </a:r>
            <a:r>
              <a:rPr lang="ru-RU" dirty="0" smtClean="0"/>
              <a:t>его организую</a:t>
            </a:r>
            <a:r>
              <a:rPr lang="ru-RU" dirty="0"/>
              <a:t>? Кому сообщу о нем?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85" y="525076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26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0314" y="566057"/>
            <a:ext cx="9383486" cy="5715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Задача 3. Ролевые ситуации</a:t>
            </a:r>
          </a:p>
          <a:p>
            <a:r>
              <a:rPr lang="ru-RU" dirty="0"/>
              <a:t>Куратор программы может разделить группу наставников на </a:t>
            </a:r>
            <a:r>
              <a:rPr lang="ru-RU" dirty="0" smtClean="0"/>
              <a:t>пары и </a:t>
            </a:r>
            <a:r>
              <a:rPr lang="ru-RU" dirty="0"/>
              <a:t>предложить им проиграть некоторые ролевые ситуации, а после </a:t>
            </a:r>
            <a:r>
              <a:rPr lang="ru-RU" dirty="0" smtClean="0"/>
              <a:t>поменяться местами</a:t>
            </a:r>
            <a:r>
              <a:rPr lang="ru-RU" dirty="0"/>
              <a:t>, чтобы понять самоощущения, заранее подобрать </a:t>
            </a:r>
            <a:r>
              <a:rPr lang="ru-RU" dirty="0" smtClean="0"/>
              <a:t>возможные аргументы </a:t>
            </a:r>
            <a:r>
              <a:rPr lang="ru-RU" dirty="0"/>
              <a:t>для диалогов, отрефлексировать ситуации.</a:t>
            </a:r>
          </a:p>
          <a:p>
            <a:r>
              <a:rPr lang="ru-RU" dirty="0"/>
              <a:t>Ситуация 1.</a:t>
            </a:r>
          </a:p>
          <a:p>
            <a:r>
              <a:rPr lang="ru-RU" dirty="0"/>
              <a:t>Наставляемая Оля слишком эмоционально относится к </a:t>
            </a:r>
            <a:r>
              <a:rPr lang="ru-RU" dirty="0" smtClean="0"/>
              <a:t>неудачам в </a:t>
            </a:r>
            <a:r>
              <a:rPr lang="ru-RU" dirty="0"/>
              <a:t>школе, будучи патологической отличницей, и при обсуждении </a:t>
            </a:r>
            <a:r>
              <a:rPr lang="ru-RU" dirty="0" smtClean="0"/>
              <a:t>последних результатов </a:t>
            </a:r>
            <a:r>
              <a:rPr lang="ru-RU" dirty="0"/>
              <a:t>контрольной работы начинает плакать и не хочет </a:t>
            </a:r>
            <a:r>
              <a:rPr lang="ru-RU" dirty="0" smtClean="0"/>
              <a:t>ничего обсуждать</a:t>
            </a:r>
            <a:r>
              <a:rPr lang="ru-RU" dirty="0"/>
              <a:t>. Что вы будете делать? Как предложите решить проблему</a:t>
            </a:r>
            <a:r>
              <a:rPr lang="ru-RU" dirty="0" smtClean="0"/>
              <a:t>?</a:t>
            </a:r>
          </a:p>
          <a:p>
            <a:r>
              <a:rPr lang="ru-RU" dirty="0"/>
              <a:t>Ситуация 2.</a:t>
            </a:r>
          </a:p>
          <a:p>
            <a:r>
              <a:rPr lang="ru-RU" dirty="0"/>
              <a:t>Наставляемый Степан уже в третий раз пропускает </a:t>
            </a:r>
            <a:r>
              <a:rPr lang="ru-RU" dirty="0" smtClean="0"/>
              <a:t>встречи с </a:t>
            </a:r>
            <a:r>
              <a:rPr lang="ru-RU" dirty="0"/>
              <a:t>наставником, каждый раз присылая сообщения в </a:t>
            </a:r>
            <a:r>
              <a:rPr lang="ru-RU" dirty="0" err="1"/>
              <a:t>ВКонтакте</a:t>
            </a:r>
            <a:r>
              <a:rPr lang="ru-RU" dirty="0"/>
              <a:t>, что </a:t>
            </a:r>
            <a:r>
              <a:rPr lang="ru-RU" dirty="0" smtClean="0"/>
              <a:t>его не </a:t>
            </a:r>
            <a:r>
              <a:rPr lang="ru-RU" dirty="0"/>
              <a:t>отпускают с подработки в назначенное время. Что вы будете делать? </a:t>
            </a:r>
            <a:r>
              <a:rPr lang="ru-RU" dirty="0" smtClean="0"/>
              <a:t>Как решите </a:t>
            </a:r>
            <a:r>
              <a:rPr lang="ru-RU" dirty="0"/>
              <a:t>проблему? Будете ли ее решать?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9" y="470648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45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642257"/>
            <a:ext cx="8839197" cy="5233611"/>
          </a:xfrm>
        </p:spPr>
        <p:txBody>
          <a:bodyPr>
            <a:normAutofit/>
          </a:bodyPr>
          <a:lstStyle/>
          <a:p>
            <a:r>
              <a:rPr lang="ru-RU" dirty="0"/>
              <a:t>Ситуация 3.</a:t>
            </a:r>
          </a:p>
          <a:p>
            <a:r>
              <a:rPr lang="ru-RU" dirty="0"/>
              <a:t>Наставляемая Вероника, учащаяся старших классов, сообщает, что </a:t>
            </a:r>
            <a:r>
              <a:rPr lang="ru-RU" dirty="0" smtClean="0"/>
              <a:t>ее бесит </a:t>
            </a:r>
            <a:r>
              <a:rPr lang="ru-RU" dirty="0"/>
              <a:t>классная руководительница, которая «полная дура, любит только </a:t>
            </a:r>
            <a:r>
              <a:rPr lang="ru-RU" dirty="0" smtClean="0"/>
              <a:t>тех, кто </a:t>
            </a:r>
            <a:r>
              <a:rPr lang="ru-RU" dirty="0"/>
              <a:t>подлизывается». Как вы будете реагировать на негатив? Сообщите </a:t>
            </a:r>
            <a:r>
              <a:rPr lang="ru-RU" dirty="0" smtClean="0"/>
              <a:t>ли классному </a:t>
            </a:r>
            <a:r>
              <a:rPr lang="ru-RU" dirty="0"/>
              <a:t>руководителю?</a:t>
            </a:r>
          </a:p>
          <a:p>
            <a:r>
              <a:rPr lang="ru-RU" dirty="0"/>
              <a:t>Ситуация 4.</a:t>
            </a:r>
          </a:p>
          <a:p>
            <a:r>
              <a:rPr lang="ru-RU" dirty="0"/>
              <a:t>Наставляемый Артем при выполнении работы на вашем </a:t>
            </a:r>
            <a:r>
              <a:rPr lang="ru-RU" dirty="0" smtClean="0"/>
              <a:t>предприятии предложил </a:t>
            </a:r>
            <a:r>
              <a:rPr lang="ru-RU" dirty="0"/>
              <a:t>начальству новый подход, не обсудив его с вами. Что вы </a:t>
            </a:r>
            <a:r>
              <a:rPr lang="ru-RU" dirty="0" smtClean="0"/>
              <a:t>будете делать</a:t>
            </a:r>
            <a:r>
              <a:rPr lang="ru-RU" dirty="0"/>
              <a:t>? Как выясните, зачем он это сделал?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13" y="481533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37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1607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Часть 3. Разбор этапов реализации программы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029" y="1719941"/>
            <a:ext cx="10232568" cy="4155927"/>
          </a:xfrm>
        </p:spPr>
        <p:txBody>
          <a:bodyPr>
            <a:normAutofit fontScale="92500"/>
          </a:bodyPr>
          <a:lstStyle/>
          <a:p>
            <a:r>
              <a:rPr lang="ru-RU" dirty="0"/>
              <a:t>Для освоения последовательности основных действий в </a:t>
            </a:r>
            <a:r>
              <a:rPr lang="ru-RU" dirty="0" smtClean="0"/>
              <a:t>течение программы </a:t>
            </a:r>
            <a:r>
              <a:rPr lang="ru-RU" dirty="0"/>
              <a:t>наставничества куратору необходимо предварительно </a:t>
            </a:r>
            <a:r>
              <a:rPr lang="ru-RU" dirty="0" smtClean="0"/>
              <a:t>разобрать с </a:t>
            </a:r>
            <a:r>
              <a:rPr lang="ru-RU" dirty="0"/>
              <a:t>наставником схему </a:t>
            </a:r>
            <a:r>
              <a:rPr lang="ru-RU" dirty="0" smtClean="0"/>
              <a:t>встреч.</a:t>
            </a:r>
          </a:p>
          <a:p>
            <a:r>
              <a:rPr lang="ru-RU" dirty="0" smtClean="0"/>
              <a:t>Во </a:t>
            </a:r>
            <a:r>
              <a:rPr lang="ru-RU" dirty="0"/>
              <a:t>время обучения наставнику рекомендуется в формате ролевой </a:t>
            </a:r>
            <a:r>
              <a:rPr lang="ru-RU" dirty="0" smtClean="0"/>
              <a:t>игры с </a:t>
            </a:r>
            <a:r>
              <a:rPr lang="ru-RU" dirty="0"/>
              <a:t>куратором или с другими наставниками, проходящими обучение, </a:t>
            </a:r>
            <a:r>
              <a:rPr lang="ru-RU" dirty="0" smtClean="0"/>
              <a:t>провести встречи</a:t>
            </a:r>
            <a:r>
              <a:rPr lang="ru-RU" dirty="0"/>
              <a:t>, </a:t>
            </a:r>
            <a:r>
              <a:rPr lang="ru-RU" dirty="0" smtClean="0"/>
              <a:t>посвященные: знакомству; планированию </a:t>
            </a:r>
            <a:r>
              <a:rPr lang="ru-RU" dirty="0"/>
              <a:t>будущей </a:t>
            </a:r>
            <a:r>
              <a:rPr lang="ru-RU" dirty="0" smtClean="0"/>
              <a:t>работы; решению </a:t>
            </a:r>
            <a:r>
              <a:rPr lang="ru-RU" dirty="0"/>
              <a:t>конкретной </a:t>
            </a:r>
            <a:r>
              <a:rPr lang="ru-RU" dirty="0" smtClean="0"/>
              <a:t>задачи; решению </a:t>
            </a:r>
            <a:r>
              <a:rPr lang="ru-RU" dirty="0"/>
              <a:t>внезапно возникшей </a:t>
            </a:r>
            <a:r>
              <a:rPr lang="ru-RU" dirty="0" smtClean="0"/>
              <a:t>проблемы; решению </a:t>
            </a:r>
            <a:r>
              <a:rPr lang="ru-RU" dirty="0"/>
              <a:t>ситуации организационного </a:t>
            </a:r>
            <a:r>
              <a:rPr lang="ru-RU" dirty="0" smtClean="0"/>
              <a:t>нарушения; завершению </a:t>
            </a:r>
            <a:r>
              <a:rPr lang="ru-RU" dirty="0"/>
              <a:t>программы наставничества.</a:t>
            </a:r>
          </a:p>
          <a:p>
            <a:r>
              <a:rPr lang="ru-RU" dirty="0"/>
              <a:t>Основная работа наставника происходит в течение </a:t>
            </a:r>
            <a:r>
              <a:rPr lang="ru-RU" dirty="0" smtClean="0"/>
              <a:t>последовательных встреч </a:t>
            </a:r>
            <a:r>
              <a:rPr lang="ru-RU" dirty="0"/>
              <a:t>с наставляемым после определения четких целей и задач, </a:t>
            </a:r>
            <a:r>
              <a:rPr lang="ru-RU" dirty="0" smtClean="0"/>
              <a:t>достижение и </a:t>
            </a:r>
            <a:r>
              <a:rPr lang="ru-RU" dirty="0"/>
              <a:t>решение которых запланированы к концу программы наставничества.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15" y="549408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05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9" y="783771"/>
            <a:ext cx="9873343" cy="575854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Куратор во время обучения может предложить наставникам </a:t>
            </a:r>
            <a:r>
              <a:rPr lang="ru-RU" dirty="0" smtClean="0"/>
              <a:t>различные формы </a:t>
            </a:r>
            <a:r>
              <a:rPr lang="ru-RU" dirty="0"/>
              <a:t>работ с наставляемыми.</a:t>
            </a:r>
          </a:p>
          <a:p>
            <a:r>
              <a:rPr lang="ru-RU" dirty="0"/>
              <a:t>1.	Универсальные. Беседа, консультация, совет, разбор </a:t>
            </a:r>
            <a:r>
              <a:rPr lang="ru-RU" dirty="0" smtClean="0"/>
              <a:t>проблемы, совместная </a:t>
            </a:r>
            <a:r>
              <a:rPr lang="ru-RU" dirty="0"/>
              <a:t>деятельность. Примеры:	беседа на тему </a:t>
            </a:r>
            <a:r>
              <a:rPr lang="ru-RU" dirty="0" smtClean="0"/>
              <a:t>важности эмоционального </a:t>
            </a:r>
            <a:r>
              <a:rPr lang="ru-RU" dirty="0"/>
              <a:t>интеллекта, обсуждение проблем с </a:t>
            </a:r>
            <a:r>
              <a:rPr lang="ru-RU" dirty="0" smtClean="0"/>
              <a:t>одноклассниками, профессиональная </a:t>
            </a:r>
            <a:r>
              <a:rPr lang="ru-RU" dirty="0"/>
              <a:t>консультация, работа над совместным проектом </a:t>
            </a:r>
            <a:r>
              <a:rPr lang="ru-RU" dirty="0" smtClean="0"/>
              <a:t>по предмету</a:t>
            </a:r>
            <a:r>
              <a:rPr lang="ru-RU" dirty="0"/>
              <a:t>.</a:t>
            </a:r>
          </a:p>
          <a:p>
            <a:r>
              <a:rPr lang="ru-RU" dirty="0"/>
              <a:t>2.	 Поддержка в становлении индивидуальности </a:t>
            </a:r>
            <a:r>
              <a:rPr lang="ru-RU" dirty="0" smtClean="0"/>
              <a:t>наставляемого. Примеры</a:t>
            </a:r>
            <a:r>
              <a:rPr lang="ru-RU" dirty="0"/>
              <a:t>: проведение экскурсии на предприятие (в музей, офис); </a:t>
            </a:r>
            <a:r>
              <a:rPr lang="ru-RU" dirty="0" smtClean="0"/>
              <a:t>оказание помощи </a:t>
            </a:r>
            <a:r>
              <a:rPr lang="ru-RU" dirty="0"/>
              <a:t>в выборе направлений дополнительного образования </a:t>
            </a:r>
            <a:r>
              <a:rPr lang="ru-RU" dirty="0" smtClean="0"/>
              <a:t>– заполнение таблиц </a:t>
            </a:r>
            <a:r>
              <a:rPr lang="ru-RU" dirty="0"/>
              <a:t>«Сильные и слабые стороны», «Мои мечты и цели», </a:t>
            </a:r>
            <a:r>
              <a:rPr lang="ru-RU" dirty="0" smtClean="0"/>
              <a:t>совместный мониторинг </a:t>
            </a:r>
            <a:r>
              <a:rPr lang="ru-RU" dirty="0"/>
              <a:t>дистанционных курсов; приглашение на совместные занятия </a:t>
            </a:r>
            <a:r>
              <a:rPr lang="ru-RU" dirty="0" smtClean="0"/>
              <a:t>- поход </a:t>
            </a:r>
            <a:r>
              <a:rPr lang="ru-RU" dirty="0"/>
              <a:t>в спортзал, на тренировку, репетицию.</a:t>
            </a:r>
          </a:p>
          <a:p>
            <a:r>
              <a:rPr lang="ru-RU" dirty="0"/>
              <a:t>3.	 Содействие в проявлении индивидуальности </a:t>
            </a:r>
            <a:r>
              <a:rPr lang="ru-RU" dirty="0" smtClean="0"/>
              <a:t>наставляемого. Примеры</a:t>
            </a:r>
            <a:r>
              <a:rPr lang="ru-RU" dirty="0"/>
              <a:t>:	обсуждение сильных сторон наставляемого, </a:t>
            </a:r>
            <a:r>
              <a:rPr lang="ru-RU" dirty="0" smtClean="0"/>
              <a:t>организация творческой </a:t>
            </a:r>
            <a:r>
              <a:rPr lang="ru-RU" dirty="0"/>
              <a:t>и иной деятельности наставляемого - концерта, </a:t>
            </a:r>
            <a:r>
              <a:rPr lang="ru-RU" dirty="0" smtClean="0"/>
              <a:t>выставки, публикации</a:t>
            </a:r>
            <a:r>
              <a:rPr lang="ru-RU" dirty="0"/>
              <a:t>; помощь в подготовке наставляемого к участию в </a:t>
            </a:r>
            <a:r>
              <a:rPr lang="ru-RU" dirty="0" smtClean="0"/>
              <a:t>олимпиаде, конкурсе</a:t>
            </a:r>
            <a:r>
              <a:rPr lang="ru-RU" dirty="0"/>
              <a:t>, спортивном, творческом, профессиональном и ином мероприятии.</a:t>
            </a:r>
          </a:p>
          <a:p>
            <a:r>
              <a:rPr lang="ru-RU" dirty="0"/>
              <a:t>4.	Помощь в самоорганизации. Примеры: помощь в составлении </a:t>
            </a:r>
            <a:r>
              <a:rPr lang="ru-RU" dirty="0" smtClean="0"/>
              <a:t>плана достижения </a:t>
            </a:r>
            <a:r>
              <a:rPr lang="ru-RU" dirty="0"/>
              <a:t>поставленных целей; составление программы </a:t>
            </a:r>
            <a:r>
              <a:rPr lang="ru-RU" dirty="0" smtClean="0"/>
              <a:t>саморазвития; мотивационные </a:t>
            </a:r>
            <a:r>
              <a:rPr lang="ru-RU" dirty="0"/>
              <a:t>встречи и напоминания; совместные соревнования «</a:t>
            </a:r>
            <a:r>
              <a:rPr lang="ru-RU" dirty="0" smtClean="0"/>
              <a:t>Брось себе </a:t>
            </a:r>
            <a:r>
              <a:rPr lang="ru-RU" dirty="0"/>
              <a:t>вызов»; борьба с вредными привычками.</a:t>
            </a:r>
          </a:p>
          <a:p>
            <a:r>
              <a:rPr lang="ru-RU" dirty="0"/>
              <a:t>5.	Групповые формы работы. Примеры: организация </a:t>
            </a:r>
            <a:r>
              <a:rPr lang="ru-RU" dirty="0" smtClean="0"/>
              <a:t>конкурсов, концертов</a:t>
            </a:r>
            <a:r>
              <a:rPr lang="ru-RU" dirty="0"/>
              <a:t>, соревнований, </a:t>
            </a:r>
            <a:r>
              <a:rPr lang="ru-RU" dirty="0" err="1"/>
              <a:t>хакатонов</a:t>
            </a:r>
            <a:r>
              <a:rPr lang="ru-RU" dirty="0"/>
              <a:t> для команд; </a:t>
            </a:r>
            <a:r>
              <a:rPr lang="ru-RU" dirty="0" smtClean="0"/>
              <a:t>организация образовательных </a:t>
            </a:r>
            <a:r>
              <a:rPr lang="ru-RU" dirty="0"/>
              <a:t>тренингов и </a:t>
            </a:r>
            <a:r>
              <a:rPr lang="ru-RU" dirty="0" err="1"/>
              <a:t>интенсивов</a:t>
            </a:r>
            <a:r>
              <a:rPr lang="ru-RU" dirty="0"/>
              <a:t>; коллективное </a:t>
            </a:r>
            <a:r>
              <a:rPr lang="ru-RU" dirty="0" smtClean="0"/>
              <a:t>приглашение на </a:t>
            </a:r>
            <a:r>
              <a:rPr lang="ru-RU" dirty="0"/>
              <a:t>мероприятия для появления новых знакомств и контактов; </a:t>
            </a:r>
            <a:r>
              <a:rPr lang="ru-RU" dirty="0" smtClean="0"/>
              <a:t>ролевые и </a:t>
            </a:r>
            <a:r>
              <a:rPr lang="ru-RU" dirty="0"/>
              <a:t>педагогические игры; групповая работа над проектом; </a:t>
            </a:r>
            <a:r>
              <a:rPr lang="ru-RU" dirty="0" smtClean="0"/>
              <a:t>волонтерская или </a:t>
            </a:r>
            <a:r>
              <a:rPr lang="ru-RU" dirty="0"/>
              <a:t>благотворительная деятельность и т. д.</a:t>
            </a:r>
          </a:p>
          <a:p>
            <a:r>
              <a:rPr lang="ru-RU" dirty="0"/>
              <a:t>6.	Помощь в профессиональном становлении наставляемого. </a:t>
            </a:r>
            <a:r>
              <a:rPr lang="ru-RU" dirty="0" smtClean="0"/>
              <a:t>Примеры: совместная </a:t>
            </a:r>
            <a:r>
              <a:rPr lang="ru-RU" dirty="0"/>
              <a:t>работа над проектом; проведение или посещение </a:t>
            </a:r>
            <a:r>
              <a:rPr lang="ru-RU" dirty="0" smtClean="0"/>
              <a:t>открытых лекций</a:t>
            </a:r>
            <a:r>
              <a:rPr lang="ru-RU" dirty="0"/>
              <a:t>, семинаров; методические советы; совместный выбор и </a:t>
            </a:r>
            <a:r>
              <a:rPr lang="ru-RU" dirty="0" smtClean="0"/>
              <a:t>анализ литературы</a:t>
            </a:r>
            <a:r>
              <a:rPr lang="ru-RU" dirty="0"/>
              <a:t>; работа на предприятии или в лаборатории (в </a:t>
            </a:r>
            <a:r>
              <a:rPr lang="ru-RU" dirty="0" smtClean="0"/>
              <a:t>некоторых формах</a:t>
            </a:r>
            <a:r>
              <a:rPr lang="ru-RU" dirty="0"/>
              <a:t>); совместное создание продукта или курирование </a:t>
            </a:r>
            <a:r>
              <a:rPr lang="ru-RU" dirty="0" smtClean="0"/>
              <a:t>индивидуальной работы </a:t>
            </a:r>
            <a:r>
              <a:rPr lang="ru-RU" dirty="0"/>
              <a:t>наставляемого;	подготовка к	участию в	</a:t>
            </a:r>
            <a:r>
              <a:rPr lang="ru-RU" dirty="0" smtClean="0"/>
              <a:t>конкурсах профессионального </a:t>
            </a:r>
            <a:r>
              <a:rPr lang="ru-RU" dirty="0"/>
              <a:t>мастерства и т. 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1" y="503304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15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8" y="1219200"/>
            <a:ext cx="8806539" cy="53340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Вторичное обучение. </a:t>
            </a:r>
            <a:r>
              <a:rPr lang="ru-RU" b="1" dirty="0" smtClean="0"/>
              <a:t>Стили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взаимоотношений с наставляемым </a:t>
            </a:r>
            <a:r>
              <a:rPr lang="ru-RU" b="1" dirty="0" smtClean="0"/>
              <a:t>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170" y="1904999"/>
            <a:ext cx="10722429" cy="4430487"/>
          </a:xfrm>
        </p:spPr>
        <p:txBody>
          <a:bodyPr>
            <a:normAutofit/>
          </a:bodyPr>
          <a:lstStyle/>
          <a:p>
            <a:r>
              <a:rPr lang="ru-RU" dirty="0"/>
              <a:t>развивающий стиль фокусируется на стимулировании </a:t>
            </a:r>
            <a:r>
              <a:rPr lang="ru-RU" dirty="0" smtClean="0"/>
              <a:t>развития взаимодействия </a:t>
            </a:r>
            <a:r>
              <a:rPr lang="ru-RU" dirty="0"/>
              <a:t>наставника и наставляемого</a:t>
            </a:r>
            <a:r>
              <a:rPr lang="ru-RU" dirty="0" smtClean="0"/>
              <a:t>;</a:t>
            </a:r>
          </a:p>
          <a:p>
            <a:r>
              <a:rPr lang="ru-RU" dirty="0"/>
              <a:t>инструментальный стиль концентрируется на </a:t>
            </a:r>
            <a:r>
              <a:rPr lang="ru-RU" dirty="0" smtClean="0"/>
              <a:t>целенаправленной деятельности</a:t>
            </a:r>
            <a:r>
              <a:rPr lang="ru-RU" dirty="0"/>
              <a:t>; развитию межличностных взаимоотношений </a:t>
            </a:r>
            <a:r>
              <a:rPr lang="ru-RU" dirty="0" smtClean="0"/>
              <a:t>наставника и </a:t>
            </a:r>
            <a:r>
              <a:rPr lang="ru-RU" dirty="0"/>
              <a:t>наставляемого уделяется второстепенное значение.</a:t>
            </a:r>
          </a:p>
          <a:p>
            <a:r>
              <a:rPr lang="ru-RU" dirty="0"/>
              <a:t>В процессе реализации программы наставничества куратор </a:t>
            </a:r>
            <a:r>
              <a:rPr lang="ru-RU" dirty="0" smtClean="0"/>
              <a:t>может порекомендовать </a:t>
            </a:r>
            <a:r>
              <a:rPr lang="ru-RU" dirty="0"/>
              <a:t>выбрать один из видов взаимоотношений </a:t>
            </a:r>
            <a:r>
              <a:rPr lang="ru-RU" dirty="0" smtClean="0"/>
              <a:t>или задействовать </a:t>
            </a:r>
            <a:r>
              <a:rPr lang="ru-RU" dirty="0"/>
              <a:t>его больше остальных в зависимости от ситуации.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27" y="503305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0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Наставник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285" y="2285999"/>
            <a:ext cx="6041572" cy="4114801"/>
          </a:xfrm>
        </p:spPr>
        <p:txBody>
          <a:bodyPr>
            <a:normAutofit/>
          </a:bodyPr>
          <a:lstStyle/>
          <a:p>
            <a:r>
              <a:rPr lang="ru-RU" dirty="0"/>
              <a:t>Наставник - участник программы наставничества, имеющий </a:t>
            </a:r>
            <a:r>
              <a:rPr lang="ru-RU" dirty="0" smtClean="0"/>
              <a:t>успешный опыт </a:t>
            </a:r>
            <a:r>
              <a:rPr lang="ru-RU" dirty="0"/>
              <a:t>в достижении жизненного, личностного и профессионального </a:t>
            </a:r>
            <a:r>
              <a:rPr lang="ru-RU" dirty="0" smtClean="0"/>
              <a:t>результата, готовый </a:t>
            </a:r>
            <a:r>
              <a:rPr lang="ru-RU" dirty="0"/>
              <a:t>и компетентный поделиться опытом и навыками, </a:t>
            </a:r>
            <a:r>
              <a:rPr lang="ru-RU" dirty="0" smtClean="0"/>
              <a:t>необходимыми для </a:t>
            </a:r>
            <a:r>
              <a:rPr lang="ru-RU" dirty="0"/>
              <a:t>стимуляции и поддержки процессов </a:t>
            </a:r>
            <a:r>
              <a:rPr lang="ru-RU" dirty="0" smtClean="0"/>
              <a:t>самореализации и </a:t>
            </a:r>
            <a:r>
              <a:rPr lang="ru-RU" dirty="0"/>
              <a:t>самосовершенствования наставляемого.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2198914"/>
            <a:ext cx="5087797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77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Организация встреч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Встреча знакомство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Пробная </a:t>
            </a:r>
            <a:r>
              <a:rPr lang="ru-RU" dirty="0">
                <a:hlinkClick r:id="rId3" action="ppaction://hlinkfile"/>
              </a:rPr>
              <a:t>рабочая </a:t>
            </a:r>
            <a:r>
              <a:rPr lang="ru-RU" dirty="0" smtClean="0">
                <a:hlinkClick r:id="rId3" action="ppaction://hlinkfile"/>
              </a:rPr>
              <a:t>встреча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Планирование </a:t>
            </a:r>
            <a:r>
              <a:rPr lang="ru-RU" dirty="0">
                <a:hlinkClick r:id="rId4" action="ppaction://hlinkfile"/>
              </a:rPr>
              <a:t>основного процесса </a:t>
            </a:r>
            <a:r>
              <a:rPr lang="ru-RU" dirty="0" smtClean="0">
                <a:hlinkClick r:id="rId4" action="ppaction://hlinkfile"/>
              </a:rPr>
              <a:t>работы</a:t>
            </a:r>
            <a:endParaRPr lang="ru-RU" dirty="0" smtClean="0"/>
          </a:p>
          <a:p>
            <a:r>
              <a:rPr lang="ru-RU" dirty="0" smtClean="0">
                <a:hlinkClick r:id="rId5" action="ppaction://hlinkfile"/>
              </a:rPr>
              <a:t>Совместная </a:t>
            </a:r>
            <a:r>
              <a:rPr lang="ru-RU" dirty="0">
                <a:hlinkClick r:id="rId5" action="ppaction://hlinkfile"/>
              </a:rPr>
              <a:t>работа наставника и </a:t>
            </a:r>
            <a:r>
              <a:rPr lang="ru-RU" dirty="0" smtClean="0">
                <a:hlinkClick r:id="rId5" action="ppaction://hlinkfile"/>
              </a:rPr>
              <a:t>наставляемого</a:t>
            </a:r>
            <a:endParaRPr lang="ru-RU" dirty="0" smtClean="0"/>
          </a:p>
          <a:p>
            <a:r>
              <a:rPr lang="ru-RU" dirty="0" smtClean="0">
                <a:hlinkClick r:id="rId6" action="ppaction://hlinkfile"/>
              </a:rPr>
              <a:t>Процедура </a:t>
            </a:r>
            <a:r>
              <a:rPr lang="ru-RU" dirty="0">
                <a:hlinkClick r:id="rId6" action="ppaction://hlinkfile"/>
              </a:rPr>
              <a:t>завершения взаимодействия между </a:t>
            </a:r>
            <a:r>
              <a:rPr lang="ru-RU" dirty="0" smtClean="0">
                <a:hlinkClick r:id="rId6" action="ppaction://hlinkfile"/>
              </a:rPr>
              <a:t>наставниками и </a:t>
            </a:r>
            <a:r>
              <a:rPr lang="ru-RU" dirty="0">
                <a:hlinkClick r:id="rId6" action="ppaction://hlinkfile"/>
              </a:rPr>
              <a:t>наставляемыми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14" y="463532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0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b="1" dirty="0"/>
              <a:t>Подведение итогов программы наставничества в образовательной</a:t>
            </a:r>
            <a:br>
              <a:rPr lang="ru-RU" b="1" dirty="0"/>
            </a:br>
            <a:r>
              <a:rPr lang="ru-RU" b="1" dirty="0"/>
              <a:t>организации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286" y="2177143"/>
            <a:ext cx="9971311" cy="369872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Подведение итогов программы наставничества в </a:t>
            </a:r>
            <a:r>
              <a:rPr lang="ru-RU" dirty="0" smtClean="0"/>
              <a:t>образовательной организации </a:t>
            </a:r>
            <a:r>
              <a:rPr lang="ru-RU" dirty="0"/>
              <a:t>представляет собой общую встречу всех </a:t>
            </a:r>
            <a:r>
              <a:rPr lang="ru-RU" dirty="0" smtClean="0"/>
              <a:t>наставников и </a:t>
            </a:r>
            <a:r>
              <a:rPr lang="ru-RU" dirty="0"/>
              <a:t>наставляемых, участвовавших в программе </a:t>
            </a:r>
            <a:r>
              <a:rPr lang="ru-RU" dirty="0" smtClean="0"/>
              <a:t>наставничества в </a:t>
            </a:r>
            <a:r>
              <a:rPr lang="ru-RU" dirty="0"/>
              <a:t>образовательной организации.</a:t>
            </a:r>
          </a:p>
          <a:p>
            <a:r>
              <a:rPr lang="ru-RU" dirty="0"/>
              <a:t>Задачи такой встречи: провести групповую рефлексию, </a:t>
            </a:r>
            <a:r>
              <a:rPr lang="ru-RU" dirty="0" smtClean="0"/>
              <a:t>обменяться опытом</a:t>
            </a:r>
            <a:r>
              <a:rPr lang="ru-RU" dirty="0"/>
              <a:t>, вдохновить участников успехами друг друга и </a:t>
            </a:r>
            <a:r>
              <a:rPr lang="ru-RU" dirty="0" smtClean="0"/>
              <a:t>обсудить (по </a:t>
            </a:r>
            <a:r>
              <a:rPr lang="ru-RU" dirty="0"/>
              <a:t>возможности) возникшие проблемы. Эта встреча поможет </a:t>
            </a:r>
            <a:r>
              <a:rPr lang="ru-RU" dirty="0" smtClean="0"/>
              <a:t>каждому отстраниться </a:t>
            </a:r>
            <a:r>
              <a:rPr lang="ru-RU" dirty="0"/>
              <a:t>от своей личной ситуации, выйти за ее рамки, </a:t>
            </a:r>
            <a:r>
              <a:rPr lang="ru-RU" dirty="0" smtClean="0"/>
              <a:t>обогатиться уникальным </a:t>
            </a:r>
            <a:r>
              <a:rPr lang="ru-RU" dirty="0"/>
              <a:t>опытом других участников, почувствовать себя </a:t>
            </a:r>
            <a:r>
              <a:rPr lang="ru-RU" dirty="0" smtClean="0"/>
              <a:t>частью наставничества </a:t>
            </a:r>
            <a:r>
              <a:rPr lang="ru-RU" dirty="0"/>
              <a:t>как более масштабного движения.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15" y="463532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19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Публичное </a:t>
            </a:r>
            <a:r>
              <a:rPr lang="ru-RU" b="1" dirty="0"/>
              <a:t>подведение итогов и популяризация практик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2" action="ppaction://hlinkfile"/>
              </a:rPr>
              <a:t>Публичное подведение итогов</a:t>
            </a:r>
            <a:r>
              <a:rPr lang="ru-RU" dirty="0"/>
              <a:t> предполагает проведение </a:t>
            </a:r>
            <a:r>
              <a:rPr lang="ru-RU" dirty="0" smtClean="0"/>
              <a:t>открытого праздничного </a:t>
            </a:r>
            <a:r>
              <a:rPr lang="ru-RU" dirty="0"/>
              <a:t>мероприятия (фестиваля).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14" y="463532"/>
            <a:ext cx="162777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6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337732"/>
            <a:ext cx="9601196" cy="331893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58" y="2871384"/>
            <a:ext cx="2936600" cy="21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0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3176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Ожидаемые </a:t>
            </a:r>
            <a:r>
              <a:rPr lang="ru-RU" b="1" dirty="0"/>
              <a:t>результаты внедрения целевой модели наставничества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29" y="1948543"/>
            <a:ext cx="7870371" cy="44958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измеримое улучшение показателей обучающихся в </a:t>
            </a:r>
            <a:r>
              <a:rPr lang="ru-RU" dirty="0" smtClean="0"/>
              <a:t>образовательной, культурной</a:t>
            </a:r>
            <a:r>
              <a:rPr lang="ru-RU" dirty="0"/>
              <a:t>, спортивной и других сферах;</a:t>
            </a:r>
          </a:p>
          <a:p>
            <a:r>
              <a:rPr lang="ru-RU" dirty="0"/>
              <a:t>рост числа обучающихся, прошедших </a:t>
            </a:r>
            <a:r>
              <a:rPr lang="ru-RU" dirty="0" err="1"/>
              <a:t>профориентационные</a:t>
            </a:r>
            <a:r>
              <a:rPr lang="ru-RU" dirty="0"/>
              <a:t> мероприятия;</a:t>
            </a:r>
          </a:p>
          <a:p>
            <a:r>
              <a:rPr lang="ru-RU" dirty="0"/>
              <a:t>улучшение психологического климата в образовательной </a:t>
            </a:r>
            <a:r>
              <a:rPr lang="ru-RU" dirty="0" smtClean="0"/>
              <a:t>организации как </a:t>
            </a:r>
            <a:r>
              <a:rPr lang="ru-RU" dirty="0"/>
              <a:t>среди обучающихся, так и внутри педагогического коллектива, </a:t>
            </a:r>
            <a:r>
              <a:rPr lang="ru-RU" dirty="0" smtClean="0"/>
              <a:t>связанное с </a:t>
            </a:r>
            <a:r>
              <a:rPr lang="ru-RU" dirty="0"/>
              <a:t>выстраиванием долгосрочных и психологически комфортных </a:t>
            </a:r>
            <a:r>
              <a:rPr lang="ru-RU" dirty="0" smtClean="0"/>
              <a:t>коммуникаций на </a:t>
            </a:r>
            <a:r>
              <a:rPr lang="ru-RU" dirty="0"/>
              <a:t>основе партнерства</a:t>
            </a:r>
            <a:r>
              <a:rPr lang="ru-RU" dirty="0" smtClean="0"/>
              <a:t>;</a:t>
            </a:r>
          </a:p>
          <a:p>
            <a:r>
              <a:rPr lang="ru-RU" dirty="0"/>
              <a:t>измеримое улучшение личных показателей эффективности </a:t>
            </a:r>
            <a:r>
              <a:rPr lang="ru-RU" dirty="0" smtClean="0"/>
              <a:t>педагогов и </a:t>
            </a:r>
            <a:r>
              <a:rPr lang="ru-RU" dirty="0"/>
              <a:t>сотрудников региональных предприятий и организаций, связанное с </a:t>
            </a:r>
            <a:r>
              <a:rPr lang="ru-RU" dirty="0" smtClean="0"/>
              <a:t>развитием гибких </a:t>
            </a:r>
            <a:r>
              <a:rPr lang="ru-RU" dirty="0"/>
              <a:t>навыков и </a:t>
            </a:r>
            <a:r>
              <a:rPr lang="ru-RU" dirty="0" err="1"/>
              <a:t>метакомпетенций</a:t>
            </a:r>
            <a:r>
              <a:rPr lang="ru-RU" dirty="0"/>
              <a:t>;</a:t>
            </a:r>
          </a:p>
          <a:p>
            <a:r>
              <a:rPr lang="ru-RU" dirty="0"/>
              <a:t>привлечение дополнительных ресурсов и сторонних инвестиций в </a:t>
            </a:r>
            <a:r>
              <a:rPr lang="ru-RU" dirty="0" smtClean="0"/>
              <a:t>развитие инновационных </a:t>
            </a:r>
            <a:r>
              <a:rPr lang="ru-RU" dirty="0"/>
              <a:t>образовательных и социальных программ субъекта </a:t>
            </a:r>
            <a:r>
              <a:rPr lang="ru-RU" dirty="0" smtClean="0"/>
              <a:t>Российской Федерации </a:t>
            </a:r>
            <a:r>
              <a:rPr lang="ru-RU" dirty="0"/>
              <a:t>и конкретных образовательных организаций </a:t>
            </a:r>
            <a:r>
              <a:rPr lang="ru-RU" dirty="0" smtClean="0"/>
              <a:t>благодаря формированию </a:t>
            </a:r>
            <a:r>
              <a:rPr lang="ru-RU" dirty="0"/>
              <a:t>устойчивых связей между образовательными </a:t>
            </a:r>
            <a:r>
              <a:rPr lang="ru-RU" dirty="0" smtClean="0"/>
              <a:t>организациями и </a:t>
            </a:r>
            <a:r>
              <a:rPr lang="ru-RU" dirty="0"/>
              <a:t>бизнесом, потенциальному формированию </a:t>
            </a:r>
            <a:r>
              <a:rPr lang="ru-RU" dirty="0" err="1"/>
              <a:t>эндаумента</a:t>
            </a:r>
            <a:r>
              <a:rPr lang="ru-RU" dirty="0"/>
              <a:t> и </a:t>
            </a:r>
            <a:r>
              <a:rPr lang="ru-RU" dirty="0" smtClean="0"/>
              <a:t>сообщества благодарных </a:t>
            </a:r>
            <a:r>
              <a:rPr lang="ru-RU" dirty="0"/>
              <a:t>выпускников.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68" y="2035627"/>
            <a:ext cx="3406882" cy="32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3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наставничества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0" y="2590799"/>
            <a:ext cx="6324599" cy="362494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числе самых распространенных форм наставничества, </a:t>
            </a:r>
            <a:r>
              <a:rPr lang="ru-RU" dirty="0" smtClean="0"/>
              <a:t>включающих множественные </a:t>
            </a:r>
            <a:r>
              <a:rPr lang="ru-RU" dirty="0"/>
              <a:t>вариации в зависимости от условий реализации </a:t>
            </a:r>
            <a:r>
              <a:rPr lang="ru-RU" dirty="0" smtClean="0"/>
              <a:t>программы наставничества</a:t>
            </a:r>
            <a:r>
              <a:rPr lang="ru-RU" dirty="0"/>
              <a:t>, могут быть выделены пять:</a:t>
            </a:r>
          </a:p>
          <a:p>
            <a:r>
              <a:rPr lang="ru-RU" dirty="0"/>
              <a:t>«ученик - ученик»;</a:t>
            </a:r>
          </a:p>
          <a:p>
            <a:r>
              <a:rPr lang="ru-RU" dirty="0"/>
              <a:t>«учитель - учитель»;</a:t>
            </a:r>
          </a:p>
          <a:p>
            <a:r>
              <a:rPr lang="ru-RU" dirty="0"/>
              <a:t>«студент - ученик»;</a:t>
            </a:r>
          </a:p>
          <a:p>
            <a:r>
              <a:rPr lang="ru-RU" dirty="0"/>
              <a:t>«работодатель - ученик»;</a:t>
            </a:r>
          </a:p>
          <a:p>
            <a:r>
              <a:rPr lang="ru-RU" dirty="0"/>
              <a:t>«работодатель - студент».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4" y="2204357"/>
            <a:ext cx="4751615" cy="356371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3879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33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Область применения в рамках образовательной программы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857" y="1545771"/>
            <a:ext cx="6999514" cy="483325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Взаимодействие </a:t>
            </a:r>
            <a:r>
              <a:rPr lang="ru-RU" dirty="0"/>
              <a:t>наставника и наставляемого ведется в </a:t>
            </a:r>
            <a:r>
              <a:rPr lang="ru-RU" dirty="0" smtClean="0"/>
              <a:t>режиме внеурочной </a:t>
            </a:r>
            <a:r>
              <a:rPr lang="ru-RU" dirty="0"/>
              <a:t>деятельности. Возможна интеграция в «классные часы</a:t>
            </a:r>
            <a:r>
              <a:rPr lang="ru-RU" dirty="0" smtClean="0"/>
              <a:t>», организация </a:t>
            </a:r>
            <a:r>
              <a:rPr lang="ru-RU" dirty="0"/>
              <a:t>совместных конкурсов и проектных работ, участие в </a:t>
            </a:r>
            <a:r>
              <a:rPr lang="ru-RU" dirty="0" smtClean="0"/>
              <a:t>конкурсах и </a:t>
            </a:r>
            <a:r>
              <a:rPr lang="ru-RU" dirty="0"/>
              <a:t>олимпиадах, совместные походы на спортивные и </a:t>
            </a:r>
            <a:r>
              <a:rPr lang="ru-RU" dirty="0" smtClean="0"/>
              <a:t>культурные мероприятия</a:t>
            </a:r>
            <a:r>
              <a:rPr lang="ru-RU" dirty="0"/>
              <a:t>, способствующие развитию чувства </a:t>
            </a:r>
            <a:r>
              <a:rPr lang="ru-RU" dirty="0" smtClean="0"/>
              <a:t>сопричастности, интеграции </a:t>
            </a:r>
            <a:r>
              <a:rPr lang="ru-RU" dirty="0"/>
              <a:t>в сообщество (особенно важно для задач адаптации).</a:t>
            </a:r>
          </a:p>
          <a:p>
            <a:r>
              <a:rPr lang="ru-RU" dirty="0" smtClean="0"/>
              <a:t>В </a:t>
            </a:r>
            <a:r>
              <a:rPr lang="ru-RU" dirty="0"/>
              <a:t>профессиональных образовательных организациях:	</a:t>
            </a:r>
            <a:r>
              <a:rPr lang="ru-RU" dirty="0" smtClean="0"/>
              <a:t>проектная деятельность</a:t>
            </a:r>
            <a:r>
              <a:rPr lang="ru-RU" dirty="0"/>
              <a:t>, совместное посещение или организация мероприятий, совместное участие в конкурсах и олимпиадах </a:t>
            </a:r>
            <a:r>
              <a:rPr lang="ru-RU" dirty="0" smtClean="0"/>
              <a:t>профессионального мастерства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04" y="1819275"/>
            <a:ext cx="3775982" cy="37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4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8218"/>
            <a:ext cx="9601196" cy="955525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b="1" dirty="0"/>
              <a:t>Форма наставничества «учитель - учитель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9371" y="1937657"/>
            <a:ext cx="7217226" cy="393821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Предполагает взаимодействие молодого специалиста (при </a:t>
            </a:r>
            <a:r>
              <a:rPr lang="ru-RU" dirty="0" smtClean="0"/>
              <a:t>опыте работы </a:t>
            </a:r>
            <a:r>
              <a:rPr lang="ru-RU" dirty="0"/>
              <a:t>от 0 до 3 лет) или нового сотрудника (при смене места работы) </a:t>
            </a:r>
            <a:r>
              <a:rPr lang="ru-RU" dirty="0" smtClean="0"/>
              <a:t>с опытным и </a:t>
            </a:r>
            <a:r>
              <a:rPr lang="ru-RU" dirty="0"/>
              <a:t>располагающим ресурсами и навыками педагогом, оказывающим </a:t>
            </a:r>
            <a:r>
              <a:rPr lang="ru-RU" dirty="0" smtClean="0"/>
              <a:t>первому разностороннюю </a:t>
            </a:r>
            <a:r>
              <a:rPr lang="ru-RU" dirty="0"/>
              <a:t>поддержку.</a:t>
            </a:r>
          </a:p>
          <a:p>
            <a:r>
              <a:rPr lang="ru-RU" dirty="0"/>
              <a:t>Целью такой формы наставничества является успешное </a:t>
            </a:r>
            <a:r>
              <a:rPr lang="ru-RU" dirty="0" smtClean="0"/>
              <a:t>закрепление на </a:t>
            </a:r>
            <a:r>
              <a:rPr lang="ru-RU" dirty="0"/>
              <a:t>месте работы или в должности педагога молодого </a:t>
            </a:r>
            <a:r>
              <a:rPr lang="ru-RU" dirty="0" smtClean="0"/>
              <a:t>специалиста, повышение </a:t>
            </a:r>
            <a:r>
              <a:rPr lang="ru-RU" dirty="0"/>
              <a:t>его профессионального потенциала и уровня, а также </a:t>
            </a:r>
            <a:r>
              <a:rPr lang="ru-RU" dirty="0" smtClean="0"/>
              <a:t>создание комфортной </a:t>
            </a:r>
            <a:r>
              <a:rPr lang="ru-RU" dirty="0"/>
              <a:t>профессиональной среды внутри образовательной </a:t>
            </a:r>
            <a:r>
              <a:rPr lang="ru-RU" dirty="0" smtClean="0"/>
              <a:t>организации, позволяющей </a:t>
            </a:r>
            <a:r>
              <a:rPr lang="ru-RU" dirty="0"/>
              <a:t>реализовывать актуальные педагогические задачи на </a:t>
            </a:r>
            <a:r>
              <a:rPr lang="ru-RU" dirty="0" smtClean="0"/>
              <a:t>высоком уровне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68" y="2703890"/>
            <a:ext cx="3211791" cy="24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5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4675"/>
            <a:ext cx="9601196" cy="50921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Портрет наставника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7228" y="1306285"/>
            <a:ext cx="8327571" cy="523602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Опытный педагог, имеющий профессиональные </a:t>
            </a:r>
            <a:r>
              <a:rPr lang="ru-RU" dirty="0" smtClean="0"/>
              <a:t>успехи (победитель </a:t>
            </a:r>
            <a:r>
              <a:rPr lang="ru-RU" dirty="0"/>
              <a:t>различных профессиональных конкурсов, автор </a:t>
            </a:r>
            <a:r>
              <a:rPr lang="ru-RU" dirty="0" smtClean="0"/>
              <a:t>учебных пособий </a:t>
            </a:r>
            <a:r>
              <a:rPr lang="ru-RU" dirty="0"/>
              <a:t>и материалов, участник или ведущий </a:t>
            </a:r>
            <a:r>
              <a:rPr lang="ru-RU" dirty="0" err="1"/>
              <a:t>вебинаров</a:t>
            </a:r>
            <a:r>
              <a:rPr lang="ru-RU" dirty="0"/>
              <a:t> и семинаров</a:t>
            </a:r>
            <a:r>
              <a:rPr lang="ru-RU" dirty="0" smtClean="0"/>
              <a:t>), склонный к </a:t>
            </a:r>
            <a:r>
              <a:rPr lang="ru-RU" dirty="0"/>
              <a:t>активной общественной работе, лояльный участник </a:t>
            </a:r>
            <a:r>
              <a:rPr lang="ru-RU" dirty="0" smtClean="0"/>
              <a:t>педагогического и/или школьного сообществ. Обладает лидерскими, организационными и </a:t>
            </a:r>
            <a:r>
              <a:rPr lang="ru-RU" dirty="0"/>
              <a:t>коммуникативными навыками, хорошо развитой </a:t>
            </a:r>
            <a:r>
              <a:rPr lang="ru-RU" dirty="0" err="1"/>
              <a:t>эмпатией</a:t>
            </a:r>
            <a:r>
              <a:rPr lang="ru-RU" dirty="0"/>
              <a:t>. Для </a:t>
            </a:r>
            <a:r>
              <a:rPr lang="ru-RU" dirty="0" smtClean="0"/>
              <a:t>реализации различных </a:t>
            </a:r>
            <a:r>
              <a:rPr lang="ru-RU" dirty="0"/>
              <a:t>задач возможно выделение двух типов наставников.</a:t>
            </a:r>
          </a:p>
          <a:p>
            <a:r>
              <a:rPr lang="ru-RU" dirty="0"/>
              <a:t>Наставник-консультант - создает комфортные условия для </a:t>
            </a:r>
            <a:r>
              <a:rPr lang="ru-RU" dirty="0" smtClean="0"/>
              <a:t>реализации профессиональных </a:t>
            </a:r>
            <a:r>
              <a:rPr lang="ru-RU" dirty="0"/>
              <a:t>качеств, помогает с организацией образовательного процесса и решением конкретных </a:t>
            </a:r>
            <a:r>
              <a:rPr lang="ru-RU" dirty="0" smtClean="0"/>
              <a:t>психолого-педагогических и </a:t>
            </a:r>
            <a:r>
              <a:rPr lang="ru-RU" dirty="0"/>
              <a:t>коммуникативных проблем. Контролирует самостоятельную </a:t>
            </a:r>
            <a:r>
              <a:rPr lang="ru-RU" dirty="0" smtClean="0"/>
              <a:t>работу молодого </a:t>
            </a:r>
            <a:r>
              <a:rPr lang="ru-RU" dirty="0"/>
              <a:t>специалиста.</a:t>
            </a:r>
          </a:p>
          <a:p>
            <a:r>
              <a:rPr lang="ru-RU" dirty="0"/>
              <a:t>Наставник-предметник - опытный педагог того же </a:t>
            </a:r>
            <a:r>
              <a:rPr lang="ru-RU" dirty="0" smtClean="0"/>
              <a:t>предметного направления</a:t>
            </a:r>
            <a:r>
              <a:rPr lang="ru-RU" dirty="0"/>
              <a:t>, что и молодой учитель, способный </a:t>
            </a:r>
            <a:r>
              <a:rPr lang="ru-RU" dirty="0" smtClean="0"/>
              <a:t>осуществлять всестороннюю </a:t>
            </a:r>
            <a:r>
              <a:rPr lang="ru-RU" dirty="0"/>
              <a:t>методическую поддержку преподавания </a:t>
            </a:r>
            <a:r>
              <a:rPr lang="ru-RU" dirty="0" smtClean="0"/>
              <a:t>отдельных дисциплин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45" y="1626052"/>
            <a:ext cx="3004913" cy="180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44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</TotalTime>
  <Words>3341</Words>
  <Application>Microsoft Office PowerPoint</Application>
  <PresentationFormat>Широкоэкранный</PresentationFormat>
  <Paragraphs>240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 Unicode MS</vt:lpstr>
      <vt:lpstr>Arial</vt:lpstr>
      <vt:lpstr>Garamond</vt:lpstr>
      <vt:lpstr>Times New Roman</vt:lpstr>
      <vt:lpstr>Натуральные материалы</vt:lpstr>
      <vt:lpstr>Наставничество</vt:lpstr>
      <vt:lpstr>Наставничество </vt:lpstr>
      <vt:lpstr>Форма наставничества</vt:lpstr>
      <vt:lpstr>Наставник</vt:lpstr>
      <vt:lpstr>Ожидаемые результаты внедрения целевой модели наставничества</vt:lpstr>
      <vt:lpstr>Формы наставничества</vt:lpstr>
      <vt:lpstr>Область применения в рамках образовательной программы </vt:lpstr>
      <vt:lpstr> Форма наставничества «учитель - учитель»</vt:lpstr>
      <vt:lpstr>Портрет наставника</vt:lpstr>
      <vt:lpstr>Возможные варианты программы</vt:lpstr>
      <vt:lpstr>Область применения в рамках образовательной программы</vt:lpstr>
      <vt:lpstr> Форма наставничества «студент - студент»</vt:lpstr>
      <vt:lpstr>Портрет наставника </vt:lpstr>
      <vt:lpstr>Возможные варианты программы </vt:lpstr>
      <vt:lpstr>Область применения в рамках образовательной программы</vt:lpstr>
      <vt:lpstr> Форма наставничества «работодатель - студент»</vt:lpstr>
      <vt:lpstr>Портрет наставника</vt:lpstr>
      <vt:lpstr>Возможные варианты программы</vt:lpstr>
      <vt:lpstr>Область применения в рамках образовательной программы</vt:lpstr>
      <vt:lpstr>Программа деятельности наставников</vt:lpstr>
      <vt:lpstr>Программа деятельности наставников</vt:lpstr>
      <vt:lpstr>Программа деятельности наставников</vt:lpstr>
      <vt:lpstr>Процесс обучения</vt:lpstr>
      <vt:lpstr>Часть 1. Самоанализ и навыки самопрезентации.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2. Обучение эффективным коммуникациям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3. Разбор этапов реализации программы наставничества</vt:lpstr>
      <vt:lpstr>Презентация PowerPoint</vt:lpstr>
      <vt:lpstr>Вторичное обучение. Стили взаимоотношений с наставляемым :  </vt:lpstr>
      <vt:lpstr>Организация встреч</vt:lpstr>
      <vt:lpstr> Подведение итогов программы наставничества в образовательной организации </vt:lpstr>
      <vt:lpstr>Публичное подведение итогов и популяризация практик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35</cp:revision>
  <dcterms:created xsi:type="dcterms:W3CDTF">2020-10-19T04:55:22Z</dcterms:created>
  <dcterms:modified xsi:type="dcterms:W3CDTF">2020-10-19T10:12:00Z</dcterms:modified>
</cp:coreProperties>
</file>