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0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9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39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8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31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88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0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8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1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5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3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4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DF08-6938-47BD-912C-A04AE0F27F6E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718F34-D75C-4E1A-857E-E6910FE89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104780"/>
            <a:ext cx="4354751" cy="27163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4184" y="1674674"/>
            <a:ext cx="73500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Методический совет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28.06.2022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9626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74" y="17526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4 Проведение аудита методического обеспечения образовательного 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74" y="1496060"/>
            <a:ext cx="9826836" cy="536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В 2021-2022 учебном году фонд методических пособий, зарегистрированных методическим кабинетом, пополнился в количестве 45 методическими разработками преподавателей.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Общеобразовательные </a:t>
            </a:r>
            <a:r>
              <a:rPr lang="ru-RU" sz="2200" dirty="0">
                <a:solidFill>
                  <a:schemeClr val="tx1"/>
                </a:solidFill>
              </a:rPr>
              <a:t>дисциплины – 5 методических пособий;</a:t>
            </a:r>
          </a:p>
          <a:p>
            <a:r>
              <a:rPr lang="ru-RU" sz="2200" dirty="0">
                <a:solidFill>
                  <a:schemeClr val="tx1"/>
                </a:solidFill>
              </a:rPr>
              <a:t>54.02.01 -  0 методических пособий; </a:t>
            </a:r>
          </a:p>
          <a:p>
            <a:r>
              <a:rPr lang="ru-RU" sz="2200" dirty="0">
                <a:solidFill>
                  <a:schemeClr val="tx1"/>
                </a:solidFill>
              </a:rPr>
              <a:t>08.02.01 – 0 методических пособий;</a:t>
            </a:r>
          </a:p>
          <a:p>
            <a:r>
              <a:rPr lang="ru-RU" sz="2200" dirty="0">
                <a:solidFill>
                  <a:schemeClr val="tx1"/>
                </a:solidFill>
              </a:rPr>
              <a:t>13.02.11 – 19 методических пособий; </a:t>
            </a:r>
          </a:p>
          <a:p>
            <a:r>
              <a:rPr lang="ru-RU" sz="2200" dirty="0">
                <a:solidFill>
                  <a:schemeClr val="tx1"/>
                </a:solidFill>
              </a:rPr>
              <a:t>23.02.04 –  9  методических пособий;  </a:t>
            </a:r>
          </a:p>
          <a:p>
            <a:r>
              <a:rPr lang="ru-RU" sz="2200" dirty="0">
                <a:solidFill>
                  <a:schemeClr val="tx1"/>
                </a:solidFill>
              </a:rPr>
              <a:t>09.02.04 – 5 методических пособий; </a:t>
            </a:r>
          </a:p>
          <a:p>
            <a:r>
              <a:rPr lang="ru-RU" sz="2200" dirty="0">
                <a:solidFill>
                  <a:schemeClr val="tx1"/>
                </a:solidFill>
              </a:rPr>
              <a:t>21.02.05 – 0 методических пособий;</a:t>
            </a:r>
          </a:p>
          <a:p>
            <a:r>
              <a:rPr lang="ru-RU" sz="2200" dirty="0">
                <a:solidFill>
                  <a:schemeClr val="tx1"/>
                </a:solidFill>
              </a:rPr>
              <a:t>35.02.12 – 1 методическое пособие; </a:t>
            </a:r>
          </a:p>
          <a:p>
            <a:r>
              <a:rPr lang="ru-RU" sz="2200" dirty="0">
                <a:solidFill>
                  <a:schemeClr val="tx1"/>
                </a:solidFill>
              </a:rPr>
              <a:t>46.02.01 – 6 методических пособий.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532" y="5614308"/>
            <a:ext cx="1987468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0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82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5 Организация дистанционного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4220"/>
            <a:ext cx="9975426" cy="82169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течение учебного года преподавателями были полностью разработаны электронные курсы на платформе дистанционного обучения ГАПОУ СО «НТСК» </a:t>
            </a:r>
            <a:r>
              <a:rPr lang="ru-RU" dirty="0" err="1">
                <a:solidFill>
                  <a:schemeClr val="tx1"/>
                </a:solidFill>
              </a:rPr>
              <a:t>Moodle</a:t>
            </a:r>
            <a:r>
              <a:rPr lang="ru-RU" dirty="0">
                <a:solidFill>
                  <a:schemeClr val="tx1"/>
                </a:solidFill>
              </a:rPr>
              <a:t> в количестве </a:t>
            </a:r>
            <a:r>
              <a:rPr lang="ru-RU" dirty="0" smtClean="0">
                <a:solidFill>
                  <a:schemeClr val="tx1"/>
                </a:solidFill>
              </a:rPr>
              <a:t>31.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622" y="5614308"/>
            <a:ext cx="1987468" cy="124369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068129"/>
              </p:ext>
            </p:extLst>
          </p:nvPr>
        </p:nvGraphicFramePr>
        <p:xfrm>
          <a:off x="234334" y="1440180"/>
          <a:ext cx="9458306" cy="428625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08120"/>
                <a:gridCol w="6450186"/>
              </a:tblGrid>
              <a:tr h="373831">
                <a:tc>
                  <a:txBody>
                    <a:bodyPr/>
                    <a:lstStyle/>
                    <a:p>
                      <a:r>
                        <a:rPr lang="ru-RU" dirty="0" smtClean="0"/>
                        <a:t>ПЦК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разработанных</a:t>
                      </a:r>
                      <a:r>
                        <a:rPr lang="ru-RU" baseline="0" dirty="0" smtClean="0"/>
                        <a:t> курсов (100 %)</a:t>
                      </a:r>
                      <a:endParaRPr lang="ru-RU" dirty="0"/>
                    </a:p>
                  </a:txBody>
                  <a:tcPr/>
                </a:tc>
              </a:tr>
              <a:tr h="921774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Общеобразовательные дисциплины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курсов (</a:t>
                      </a:r>
                      <a:r>
                        <a:rPr lang="ru-RU" dirty="0" err="1" smtClean="0"/>
                        <a:t>Ангаленко</a:t>
                      </a:r>
                      <a:r>
                        <a:rPr lang="ru-RU" dirty="0" smtClean="0"/>
                        <a:t> Е.С., </a:t>
                      </a:r>
                      <a:r>
                        <a:rPr lang="ru-RU" dirty="0" err="1" smtClean="0"/>
                        <a:t>Лунгу</a:t>
                      </a:r>
                      <a:r>
                        <a:rPr lang="ru-RU" dirty="0" smtClean="0"/>
                        <a:t> А.М., Григорян В.Г., Кривошеева Н.А., </a:t>
                      </a:r>
                      <a:r>
                        <a:rPr lang="ru-RU" dirty="0" err="1" smtClean="0"/>
                        <a:t>Талащенко</a:t>
                      </a:r>
                      <a:r>
                        <a:rPr lang="ru-RU" dirty="0" smtClean="0"/>
                        <a:t> Ю.Е., Сухих Н.Н., Перминова Т.А., Перминова</a:t>
                      </a:r>
                      <a:r>
                        <a:rPr lang="ru-RU" baseline="0" dirty="0" smtClean="0"/>
                        <a:t> А.А.)</a:t>
                      </a:r>
                      <a:endParaRPr lang="ru-RU" dirty="0"/>
                    </a:p>
                  </a:txBody>
                  <a:tcPr/>
                </a:tc>
              </a:tr>
              <a:tr h="373831">
                <a:tc>
                  <a:txBody>
                    <a:bodyPr/>
                    <a:lstStyle/>
                    <a:p>
                      <a:r>
                        <a:rPr lang="ru-RU" dirty="0" smtClean="0"/>
                        <a:t>08.02.01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(</a:t>
                      </a:r>
                      <a:r>
                        <a:rPr lang="ru-RU" dirty="0" err="1" smtClean="0"/>
                        <a:t>Бритова</a:t>
                      </a:r>
                      <a:r>
                        <a:rPr lang="ru-RU" dirty="0" smtClean="0"/>
                        <a:t> Е.Н., Панченко Е.Ю.)</a:t>
                      </a:r>
                      <a:endParaRPr lang="ru-RU" dirty="0"/>
                    </a:p>
                  </a:txBody>
                  <a:tcPr/>
                </a:tc>
              </a:tr>
              <a:tr h="373831">
                <a:tc>
                  <a:txBody>
                    <a:bodyPr/>
                    <a:lstStyle/>
                    <a:p>
                      <a:r>
                        <a:rPr lang="ru-RU" dirty="0" smtClean="0"/>
                        <a:t>09.02.04 (07)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(</a:t>
                      </a:r>
                      <a:r>
                        <a:rPr lang="ru-RU" dirty="0" err="1" smtClean="0"/>
                        <a:t>Бусик</a:t>
                      </a:r>
                      <a:r>
                        <a:rPr lang="ru-RU" dirty="0" smtClean="0"/>
                        <a:t> Н.В., </a:t>
                      </a:r>
                      <a:r>
                        <a:rPr lang="ru-RU" dirty="0" err="1" smtClean="0"/>
                        <a:t>Попко</a:t>
                      </a:r>
                      <a:r>
                        <a:rPr lang="ru-RU" dirty="0" smtClean="0"/>
                        <a:t> А.О, Михеева А.С., </a:t>
                      </a:r>
                      <a:r>
                        <a:rPr lang="ru-RU" dirty="0" err="1" smtClean="0"/>
                        <a:t>Щелкунова</a:t>
                      </a:r>
                      <a:r>
                        <a:rPr lang="ru-RU" dirty="0" smtClean="0"/>
                        <a:t> Т.А.)</a:t>
                      </a:r>
                      <a:endParaRPr lang="ru-RU" dirty="0"/>
                    </a:p>
                  </a:txBody>
                  <a:tcPr/>
                </a:tc>
              </a:tr>
              <a:tr h="373831">
                <a:tc>
                  <a:txBody>
                    <a:bodyPr/>
                    <a:lstStyle/>
                    <a:p>
                      <a:r>
                        <a:rPr lang="ru-RU" dirty="0" smtClean="0"/>
                        <a:t>13.02.11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(Лоренц С.Ю., </a:t>
                      </a:r>
                      <a:r>
                        <a:rPr lang="ru-RU" dirty="0" err="1" smtClean="0"/>
                        <a:t>Сунцова</a:t>
                      </a:r>
                      <a:r>
                        <a:rPr lang="ru-RU" dirty="0" smtClean="0"/>
                        <a:t> Т.С., Прокопьева Ю.В.)</a:t>
                      </a:r>
                      <a:endParaRPr lang="ru-RU" dirty="0"/>
                    </a:p>
                  </a:txBody>
                  <a:tcPr/>
                </a:tc>
              </a:tr>
              <a:tr h="373831">
                <a:tc>
                  <a:txBody>
                    <a:bodyPr/>
                    <a:lstStyle/>
                    <a:p>
                      <a:r>
                        <a:rPr lang="ru-RU" dirty="0" smtClean="0"/>
                        <a:t>21.02.05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</a:t>
                      </a:r>
                      <a:r>
                        <a:rPr lang="ru-RU" dirty="0" err="1" smtClean="0"/>
                        <a:t>Смольянина</a:t>
                      </a:r>
                      <a:r>
                        <a:rPr lang="ru-RU" dirty="0" smtClean="0"/>
                        <a:t> Е.С.)</a:t>
                      </a:r>
                      <a:endParaRPr lang="ru-RU" dirty="0"/>
                    </a:p>
                  </a:txBody>
                  <a:tcPr/>
                </a:tc>
              </a:tr>
              <a:tr h="373831">
                <a:tc>
                  <a:txBody>
                    <a:bodyPr/>
                    <a:lstStyle/>
                    <a:p>
                      <a:r>
                        <a:rPr lang="ru-RU" dirty="0" smtClean="0"/>
                        <a:t>23.02.04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(Бердникова Ю.И., Прокопьев А.Ю., Сорокина Н.Ю.)</a:t>
                      </a:r>
                      <a:endParaRPr lang="ru-RU" dirty="0"/>
                    </a:p>
                  </a:txBody>
                  <a:tcPr/>
                </a:tc>
              </a:tr>
              <a:tr h="373831">
                <a:tc>
                  <a:txBody>
                    <a:bodyPr/>
                    <a:lstStyle/>
                    <a:p>
                      <a:r>
                        <a:rPr lang="ru-RU" dirty="0" smtClean="0"/>
                        <a:t>35.02.12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</a:t>
                      </a:r>
                      <a:r>
                        <a:rPr lang="ru-RU" dirty="0" err="1" smtClean="0"/>
                        <a:t>Бритова</a:t>
                      </a:r>
                      <a:r>
                        <a:rPr lang="ru-RU" dirty="0" smtClean="0"/>
                        <a:t> И.В.)</a:t>
                      </a:r>
                      <a:endParaRPr lang="ru-RU" dirty="0"/>
                    </a:p>
                  </a:txBody>
                  <a:tcPr/>
                </a:tc>
              </a:tr>
              <a:tr h="373831">
                <a:tc>
                  <a:txBody>
                    <a:bodyPr/>
                    <a:lstStyle/>
                    <a:p>
                      <a:r>
                        <a:rPr lang="ru-RU" dirty="0" smtClean="0"/>
                        <a:t>46.02.01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(Семина</a:t>
                      </a:r>
                      <a:r>
                        <a:rPr lang="ru-RU" baseline="0" dirty="0" smtClean="0"/>
                        <a:t> Н.В., </a:t>
                      </a:r>
                      <a:r>
                        <a:rPr lang="ru-RU" baseline="0" dirty="0" err="1" smtClean="0"/>
                        <a:t>Гаева</a:t>
                      </a:r>
                      <a:r>
                        <a:rPr lang="ru-RU" baseline="0" dirty="0" smtClean="0"/>
                        <a:t> А.В., </a:t>
                      </a:r>
                      <a:r>
                        <a:rPr lang="ru-RU" baseline="0" dirty="0" err="1" smtClean="0"/>
                        <a:t>Голубчикова</a:t>
                      </a:r>
                      <a:r>
                        <a:rPr lang="ru-RU" baseline="0" dirty="0" smtClean="0"/>
                        <a:t> Е.Г.)</a:t>
                      </a:r>
                      <a:endParaRPr lang="ru-RU" dirty="0"/>
                    </a:p>
                  </a:txBody>
                  <a:tcPr/>
                </a:tc>
              </a:tr>
              <a:tr h="373831">
                <a:tc>
                  <a:txBody>
                    <a:bodyPr/>
                    <a:lstStyle/>
                    <a:p>
                      <a:r>
                        <a:rPr lang="ru-RU" dirty="0" smtClean="0"/>
                        <a:t>54.02.01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(Липина И.Г., </a:t>
                      </a:r>
                      <a:r>
                        <a:rPr lang="ru-RU" dirty="0" err="1" smtClean="0"/>
                        <a:t>Лагоша</a:t>
                      </a:r>
                      <a:r>
                        <a:rPr lang="ru-RU" dirty="0" smtClean="0"/>
                        <a:t> Н.А.)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47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84304"/>
            <a:ext cx="11018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ru-RU" sz="5400" dirty="0">
                <a:ln w="0"/>
                <a:gradFill>
                  <a:gsLst>
                    <a:gs pos="0">
                      <a:srgbClr val="42B051">
                        <a:lumMod val="50000"/>
                      </a:srgbClr>
                    </a:gs>
                    <a:gs pos="50000">
                      <a:srgbClr val="42B051"/>
                    </a:gs>
                    <a:gs pos="100000">
                      <a:srgbClr val="42B051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911792"/>
            <a:ext cx="4372927" cy="31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9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1066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Цель и задачи работы методической службы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190" y="1817371"/>
            <a:ext cx="9639762" cy="48806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Цель: Развитие условий реализации ФГОС СПО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Задачи: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корректировка </a:t>
            </a:r>
            <a:r>
              <a:rPr lang="ru-RU" sz="2400" dirty="0">
                <a:solidFill>
                  <a:schemeClr val="tx1"/>
                </a:solidFill>
              </a:rPr>
              <a:t>учебно-программной документации ОП СПО;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400" dirty="0">
                <a:solidFill>
                  <a:schemeClr val="tx1"/>
                </a:solidFill>
              </a:rPr>
              <a:t>повышения квалификации  педагогических работников;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подготовка </a:t>
            </a:r>
            <a:r>
              <a:rPr lang="ru-RU" sz="2400" dirty="0">
                <a:solidFill>
                  <a:schemeClr val="tx1"/>
                </a:solidFill>
              </a:rPr>
              <a:t>комплекта документации к процедуре лицензирования профессии 13.01.10  Электромонтер по ремонту и обслуживанию электрооборудования (по отраслям);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проведение </a:t>
            </a:r>
            <a:r>
              <a:rPr lang="ru-RU" sz="2400" dirty="0">
                <a:solidFill>
                  <a:schemeClr val="tx1"/>
                </a:solidFill>
              </a:rPr>
              <a:t>аудита методического обеспечения образовательного  процесса;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400" dirty="0">
                <a:solidFill>
                  <a:schemeClr val="tx1"/>
                </a:solidFill>
              </a:rPr>
              <a:t>дистанционного обучения.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610" y="5624573"/>
            <a:ext cx="1977390" cy="12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52" y="145688"/>
            <a:ext cx="9514032" cy="2014901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1 Корректировка учебно-программной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документации ОП СПО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В соответствии с поставленной задачей было выполнено следующее:</a:t>
            </a:r>
          </a:p>
          <a:p>
            <a:r>
              <a:rPr lang="ru-RU" sz="2800" dirty="0">
                <a:solidFill>
                  <a:schemeClr val="tx1"/>
                </a:solidFill>
              </a:rPr>
              <a:t>- </a:t>
            </a:r>
            <a:r>
              <a:rPr lang="ru-RU" sz="2800" dirty="0" smtClean="0">
                <a:solidFill>
                  <a:schemeClr val="tx1"/>
                </a:solidFill>
              </a:rPr>
              <a:t>собраны </a:t>
            </a:r>
            <a:r>
              <a:rPr lang="ru-RU" sz="2800" dirty="0">
                <a:solidFill>
                  <a:schemeClr val="tx1"/>
                </a:solidFill>
              </a:rPr>
              <a:t>электронные комплекты рабочих программ для первого курса.</a:t>
            </a:r>
          </a:p>
          <a:p>
            <a:r>
              <a:rPr lang="ru-RU" sz="2800" dirty="0">
                <a:solidFill>
                  <a:schemeClr val="tx1"/>
                </a:solidFill>
              </a:rPr>
              <a:t>- </a:t>
            </a:r>
            <a:r>
              <a:rPr lang="ru-RU" sz="2800" dirty="0" smtClean="0">
                <a:solidFill>
                  <a:schemeClr val="tx1"/>
                </a:solidFill>
              </a:rPr>
              <a:t>проведены </a:t>
            </a:r>
            <a:r>
              <a:rPr lang="ru-RU" sz="2800" dirty="0">
                <a:solidFill>
                  <a:schemeClr val="tx1"/>
                </a:solidFill>
              </a:rPr>
              <a:t>консультации по разработке и оформлению рабочих программ для преподавателей.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80" y="5614271"/>
            <a:ext cx="1988820" cy="124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6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94" y="18669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2 Организация повышения квалификации  педагогических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086" y="1199989"/>
            <a:ext cx="10286978" cy="165734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 течение первого семестра курсы повышения квалификации прошли 35 преподавателей, в течение второго – 14 преподавателей.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течение учебного года процедуру аттестации на квалификационную категорию прошли 15 преподавателей: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532" y="5614308"/>
            <a:ext cx="1987468" cy="124369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76286"/>
              </p:ext>
            </p:extLst>
          </p:nvPr>
        </p:nvGraphicFramePr>
        <p:xfrm>
          <a:off x="714216" y="2520789"/>
          <a:ext cx="8064025" cy="44866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7904"/>
                <a:gridCol w="2422325"/>
                <a:gridCol w="3022219"/>
                <a:gridCol w="2201577"/>
              </a:tblGrid>
              <a:tr h="211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Перминова Т.А.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Пермякова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1КК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Сорокина Н.Ю.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1КК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Бушина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Долгополов О.В.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Долгополов С.В.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Орлова Н.В.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Тагиров А.Р.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1КК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Гаева А.М.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1КК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Щелкунова Т.А.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1КК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Симушкина Н.Г.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1КК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Храмкова М.Н.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Мельникова С.Ю.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Бритова И.В.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Тагирова К.А.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1КК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59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72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Подготовка участников мероприятий разного уровня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758235"/>
              </p:ext>
            </p:extLst>
          </p:nvPr>
        </p:nvGraphicFramePr>
        <p:xfrm>
          <a:off x="768774" y="1178922"/>
          <a:ext cx="8241029" cy="545769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99358"/>
                <a:gridCol w="1658011"/>
                <a:gridCol w="2143221"/>
                <a:gridCol w="2540439"/>
              </a:tblGrid>
              <a:tr h="333521">
                <a:tc gridSpan="4">
                  <a:txBody>
                    <a:bodyPr/>
                    <a:lstStyle/>
                    <a:p>
                      <a:pPr marR="609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Участие обучающихся  в мероприятиях разного уровня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2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Специальность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обучающихся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призовых мест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обучающихся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</a:tr>
              <a:tr h="5045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08.02.01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место - 5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место - 7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место - 16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257 человек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</a:tr>
              <a:tr h="5045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09.02.04 (07)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место -  8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место - 1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место – 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5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13.02.11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место - 2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место -  17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место - 10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5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21.02.05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место - 4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место - 4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место – 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5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23.02.04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место - 4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место - 2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место - 14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5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35.02.12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место - 2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место -  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место - 6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5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46.02.01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место - 1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место -  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место – 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5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54.02.01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место - 8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место -  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место - 6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96" marR="52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532" y="5614308"/>
            <a:ext cx="1987468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9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Участие в профессиональных конкурсах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509629"/>
              </p:ext>
            </p:extLst>
          </p:nvPr>
        </p:nvGraphicFramePr>
        <p:xfrm>
          <a:off x="251461" y="660400"/>
          <a:ext cx="10298429" cy="617258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206239"/>
                <a:gridCol w="2834640"/>
                <a:gridCol w="3257550"/>
              </a:tblGrid>
              <a:tr h="15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Преподаватель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ПЦК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</a:tr>
              <a:tr h="301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Тагиров Артур </a:t>
                      </a:r>
                      <a:r>
                        <a:rPr lang="ru-RU" sz="1400" dirty="0" err="1" smtClean="0">
                          <a:effectLst/>
                        </a:rPr>
                        <a:t>Ринатович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09.04.04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09.02.04, 46.02.01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2 место, 1 место,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Диплом «Общественное признание»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</a:tr>
              <a:tr h="7389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Щелкунова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Теона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Александровна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Зиновьева Надежда Николаевна,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Савичева</a:t>
                      </a:r>
                      <a:r>
                        <a:rPr lang="ru-RU" sz="1400" baseline="0" dirty="0" smtClean="0">
                          <a:effectLst/>
                        </a:rPr>
                        <a:t> Светлана Викторовна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41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место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Диплом 1 степени, Диплом «Общественное признание»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</a:tr>
              <a:tr h="903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Храмкова</a:t>
                      </a:r>
                      <a:r>
                        <a:rPr lang="ru-RU" sz="1400" dirty="0">
                          <a:effectLst/>
                        </a:rPr>
                        <a:t> Марина </a:t>
                      </a:r>
                      <a:r>
                        <a:rPr lang="ru-RU" sz="1400" dirty="0" smtClean="0">
                          <a:effectLst/>
                        </a:rPr>
                        <a:t>Николаевна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Смольянина</a:t>
                      </a:r>
                      <a:r>
                        <a:rPr lang="ru-RU" sz="1400" dirty="0" smtClean="0">
                          <a:effectLst/>
                        </a:rPr>
                        <a:t> Екатерина Сергеевна, Мельникова Светлана Юрьевна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Смольянина</a:t>
                      </a:r>
                      <a:r>
                        <a:rPr lang="ru-RU" sz="1400" dirty="0" smtClean="0">
                          <a:effectLst/>
                        </a:rPr>
                        <a:t> Екатерина Сергеевна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21.02.05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</a:t>
                      </a:r>
                      <a:r>
                        <a:rPr lang="ru-RU" sz="1400" dirty="0" smtClean="0">
                          <a:effectLst/>
                        </a:rPr>
                        <a:t>место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Диплом 2 степени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место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</a:tr>
              <a:tr h="301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Хомета</a:t>
                      </a:r>
                      <a:r>
                        <a:rPr lang="ru-RU" sz="1400" dirty="0">
                          <a:effectLst/>
                        </a:rPr>
                        <a:t> Екатерина Сергеевна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54.02.01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Диплом победителя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</a:tr>
              <a:tr h="60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Бритова</a:t>
                      </a:r>
                      <a:r>
                        <a:rPr lang="ru-RU" sz="1400" dirty="0">
                          <a:effectLst/>
                        </a:rPr>
                        <a:t> Ирина </a:t>
                      </a:r>
                      <a:r>
                        <a:rPr lang="ru-RU" sz="1400" dirty="0" smtClean="0">
                          <a:effectLst/>
                        </a:rPr>
                        <a:t>Владимировна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Лисенкова</a:t>
                      </a:r>
                      <a:r>
                        <a:rPr lang="ru-RU" sz="1400" dirty="0" smtClean="0">
                          <a:effectLst/>
                        </a:rPr>
                        <a:t> Елена Васильевна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35.02.12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Диплом I </a:t>
                      </a:r>
                      <a:r>
                        <a:rPr lang="ru-RU" sz="1400" dirty="0" smtClean="0">
                          <a:effectLst/>
                        </a:rPr>
                        <a:t>степени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Диплом 1 степени, Диплом «Общественное признание»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</a:tr>
              <a:tr h="301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Перминова Татьяна Андреевна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Общеобразовательные</a:t>
                      </a:r>
                      <a:r>
                        <a:rPr lang="ru-RU" sz="1400" baseline="0" dirty="0" smtClean="0">
                          <a:effectLst/>
                        </a:rPr>
                        <a:t> дисциплины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Диплом 1 степени, Диплом «Общественное признание»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</a:tr>
              <a:tr h="165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Перминова Алена Андреевна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Диплом I степени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</a:tr>
              <a:tr h="221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Кривошеева Надежда Анатольевна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2 </a:t>
                      </a:r>
                      <a:r>
                        <a:rPr lang="ru-RU" sz="1400" dirty="0" smtClean="0">
                          <a:effectLst/>
                        </a:rPr>
                        <a:t>место, Диплом за лучшую работу, 1 место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</a:tr>
              <a:tr h="61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Микрюкова</a:t>
                      </a:r>
                      <a:r>
                        <a:rPr lang="ru-RU" sz="1400" dirty="0">
                          <a:effectLst/>
                        </a:rPr>
                        <a:t> Анастасия Юрьевна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46.02.01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10" marR="175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место, Диплом 1 степени, Диплом «Общественное признание»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510" marR="1751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98" y="5829300"/>
            <a:ext cx="1643902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2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24" y="13974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Публикации преподавателей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324501"/>
              </p:ext>
            </p:extLst>
          </p:nvPr>
        </p:nvGraphicFramePr>
        <p:xfrm>
          <a:off x="0" y="637548"/>
          <a:ext cx="11555730" cy="610667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386543"/>
                <a:gridCol w="9169187"/>
              </a:tblGrid>
              <a:tr h="111357"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Преподаватель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Название</a:t>
                      </a:r>
                      <a:r>
                        <a:rPr lang="ru-RU" sz="1400" baseline="0" dirty="0" smtClean="0">
                          <a:effectLst/>
                        </a:rPr>
                        <a:t> публикации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301824">
                <a:tc>
                  <a:txBody>
                    <a:bodyPr/>
                    <a:lstStyle/>
                    <a:p>
                      <a:pPr indent="-540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Щелкунова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Теона</a:t>
                      </a:r>
                      <a:r>
                        <a:rPr lang="ru-RU" sz="1400" dirty="0">
                          <a:effectLst/>
                        </a:rPr>
                        <a:t> Александровна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  <a:tc>
                  <a:txBody>
                    <a:bodyPr/>
                    <a:lstStyle/>
                    <a:p>
                      <a:pPr indent="-540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Методические рекомендации по организации и проведению тематической линейки «</a:t>
                      </a:r>
                      <a:r>
                        <a:rPr lang="ru-RU" sz="1400" dirty="0" err="1">
                          <a:effectLst/>
                        </a:rPr>
                        <a:t>Краш</a:t>
                      </a:r>
                      <a:r>
                        <a:rPr lang="ru-RU" sz="1400" dirty="0">
                          <a:effectLst/>
                        </a:rPr>
                        <a:t>-курс ПДД»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100608">
                <a:tc rowSpan="4">
                  <a:txBody>
                    <a:bodyPr/>
                    <a:lstStyle/>
                    <a:p>
                      <a:pPr indent="-540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Хомета</a:t>
                      </a:r>
                      <a:r>
                        <a:rPr lang="ru-RU" sz="1400" dirty="0">
                          <a:effectLst/>
                        </a:rPr>
                        <a:t> Екатерина Сергеевна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  <a:tc>
                  <a:txBody>
                    <a:bodyPr/>
                    <a:lstStyle/>
                    <a:p>
                      <a:pPr indent="-540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«Дети – это главный проект»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195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" indent="-57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Конспект мероприятия социального направления. Тема: «История и принципы толерантности»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361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indent="-50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Дидактический материал к самостоятельной работе по дисциплине «Дизайн-проектирование жилого интерьера». Раздел: «Построение перспективы и изометрии жилого пространства»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196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540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«Методические указания по подготовке обучающегося к участию в мероприятиях разного уровня»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402430">
                <a:tc>
                  <a:txBody>
                    <a:bodyPr/>
                    <a:lstStyle/>
                    <a:p>
                      <a:pPr marL="21590" indent="-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Бритова Ирина Владимировна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  <a:tc>
                  <a:txBody>
                    <a:bodyPr/>
                    <a:lstStyle/>
                    <a:p>
                      <a:pPr marL="5080" indent="-50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«Формирование экологической грамотности обучающихся ГАПОУ СО НТСК в рамках учебного процесса и внеклассной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301824">
                <a:tc rowSpan="3">
                  <a:txBody>
                    <a:bodyPr/>
                    <a:lstStyle/>
                    <a:p>
                      <a:pPr marL="21590" indent="-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Перминова Татьяна Андреевна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  <a:tc>
                  <a:txBody>
                    <a:bodyPr/>
                    <a:lstStyle/>
                    <a:p>
                      <a:pPr marL="5080" indent="-50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Рабочая тетрадь по дисциплине «Русский язык и литература» по теме Ф.М. Достоевский «Преступление и наказание»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201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540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«Презентация по теме «Имя прилагательное»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301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540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Презентация </a:t>
                      </a:r>
                      <a:r>
                        <a:rPr lang="ru-RU" sz="1400" dirty="0">
                          <a:effectLst/>
                        </a:rPr>
                        <a:t>для урока литературы по теме "Диалектика души" Андрея Болконского"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201216">
                <a:tc>
                  <a:txBody>
                    <a:bodyPr/>
                    <a:lstStyle/>
                    <a:p>
                      <a:pPr marL="21590" indent="-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Перминова Алена Андреевна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  <a:tc>
                  <a:txBody>
                    <a:bodyPr/>
                    <a:lstStyle/>
                    <a:p>
                      <a:pPr marL="5080" indent="-50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«Методические </a:t>
                      </a:r>
                      <a:r>
                        <a:rPr lang="ru-RU" sz="1400" dirty="0">
                          <a:effectLst/>
                        </a:rPr>
                        <a:t>рекомендации по ФОС по дисциплине «История»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301824">
                <a:tc>
                  <a:txBody>
                    <a:bodyPr/>
                    <a:lstStyle/>
                    <a:p>
                      <a:pPr marL="21590" indent="-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Лисенкова Елена Васильевна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  <a:tc>
                  <a:txBody>
                    <a:bodyPr/>
                    <a:lstStyle/>
                    <a:p>
                      <a:pPr marL="5080" indent="-50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Добро – это всегда действие?»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201216">
                <a:tc>
                  <a:txBody>
                    <a:bodyPr/>
                    <a:lstStyle/>
                    <a:p>
                      <a:pPr marL="21590" indent="-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Тагиров Артур Ринатович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  <a:tc>
                  <a:txBody>
                    <a:bodyPr/>
                    <a:lstStyle/>
                    <a:p>
                      <a:pPr indent="-540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Авторский блог на Дзен «Артур Тагиров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 блог </a:t>
                      </a:r>
                      <a:r>
                        <a:rPr lang="en-US" sz="1400" dirty="0">
                          <a:effectLst/>
                        </a:rPr>
                        <a:t>IT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препода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252524">
                <a:tc rowSpan="2">
                  <a:txBody>
                    <a:bodyPr/>
                    <a:lstStyle/>
                    <a:p>
                      <a:pPr marL="21590" indent="-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Микрюкова Анастасия Юрьевна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  <a:tc>
                  <a:txBody>
                    <a:bodyPr/>
                    <a:lstStyle/>
                    <a:p>
                      <a:pPr marL="5080" indent="-50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Проект «Память поколений</a:t>
                      </a:r>
                      <a:r>
                        <a:rPr lang="ru-RU" sz="1400" dirty="0" smtClean="0">
                          <a:effectLst/>
                        </a:rPr>
                        <a:t>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758" marR="26758" marT="0" marB="0"/>
                </a:tc>
              </a:tr>
              <a:tr h="201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5403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Русский язык в сети интернет»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275450">
                <a:tc rowSpan="3">
                  <a:txBody>
                    <a:bodyPr/>
                    <a:lstStyle/>
                    <a:p>
                      <a:pPr marL="21590" indent="-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Кривошеева Надежда Анатольевна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  <a:tc>
                  <a:txBody>
                    <a:bodyPr/>
                    <a:lstStyle/>
                    <a:p>
                      <a:pPr marL="5080" indent="-50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Методические </a:t>
                      </a:r>
                      <a:r>
                        <a:rPr lang="ru-RU" sz="1400" dirty="0">
                          <a:effectLst/>
                        </a:rPr>
                        <a:t>рекомендации по организации и выполнению внеаудиторной самостоятельной работы по учебной дисциплине Иностранный (английский) язык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301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indent="-50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Методические </a:t>
                      </a:r>
                      <a:r>
                        <a:rPr lang="ru-RU" sz="1400" dirty="0">
                          <a:effectLst/>
                        </a:rPr>
                        <a:t>указания по проведению практических работ по учебной дисциплине Иностранный (английский) язык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  <a:tr h="301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indent="-50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Организация </a:t>
                      </a:r>
                      <a:r>
                        <a:rPr lang="ru-RU" sz="1400" dirty="0">
                          <a:effectLst/>
                        </a:rPr>
                        <a:t>профессиональных дискурсов на уроках английского языка в колледже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8" marR="26758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21" y="6137910"/>
            <a:ext cx="113217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24" y="0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Мероприятия на базе ГАПОУ СО «НТСК»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0120"/>
            <a:ext cx="5549194" cy="5680710"/>
          </a:xfrm>
        </p:spPr>
        <p:txBody>
          <a:bodyPr>
            <a:noAutofit/>
          </a:bodyPr>
          <a:lstStyle/>
          <a:p>
            <a:r>
              <a:rPr lang="ru-RU" sz="1750" dirty="0" smtClean="0">
                <a:solidFill>
                  <a:schemeClr val="tx1"/>
                </a:solidFill>
              </a:rPr>
              <a:t>дистанционная </a:t>
            </a:r>
            <a:r>
              <a:rPr lang="ru-RU" sz="1750" dirty="0">
                <a:solidFill>
                  <a:schemeClr val="tx1"/>
                </a:solidFill>
              </a:rPr>
              <a:t>викторина «Петр I и его наследие» - 21 февраля 2022</a:t>
            </a:r>
          </a:p>
          <a:p>
            <a:r>
              <a:rPr lang="ru-RU" sz="1750" dirty="0" smtClean="0">
                <a:solidFill>
                  <a:schemeClr val="tx1"/>
                </a:solidFill>
              </a:rPr>
              <a:t>дистанционная </a:t>
            </a:r>
            <a:r>
              <a:rPr lang="ru-RU" sz="1750" dirty="0">
                <a:solidFill>
                  <a:schemeClr val="tx1"/>
                </a:solidFill>
              </a:rPr>
              <a:t>областная олимпиада по дисциплине «Электротехника и электроника» - 24 марта 2022 г.</a:t>
            </a:r>
          </a:p>
          <a:p>
            <a:r>
              <a:rPr lang="ru-RU" sz="1750" dirty="0" smtClean="0">
                <a:solidFill>
                  <a:schemeClr val="tx1"/>
                </a:solidFill>
              </a:rPr>
              <a:t>Региональная </a:t>
            </a:r>
            <a:r>
              <a:rPr lang="ru-RU" sz="1750" dirty="0">
                <a:solidFill>
                  <a:schemeClr val="tx1"/>
                </a:solidFill>
              </a:rPr>
              <a:t>олимпиада профессионального мастерства обучающихся образовательных организаций Свердловской области по укрупненной группе специальностей 35.00.00 «Сельское, лесное и рыбное хозяйство» - 15 марта  2022 г.</a:t>
            </a:r>
          </a:p>
          <a:p>
            <a:r>
              <a:rPr lang="ru-RU" sz="1750" dirty="0" smtClean="0">
                <a:solidFill>
                  <a:schemeClr val="tx1"/>
                </a:solidFill>
              </a:rPr>
              <a:t>Областная </a:t>
            </a:r>
            <a:r>
              <a:rPr lang="ru-RU" sz="1750" dirty="0">
                <a:solidFill>
                  <a:schemeClr val="tx1"/>
                </a:solidFill>
              </a:rPr>
              <a:t>дистанционная олимпиада по гуманитарным предметам «</a:t>
            </a:r>
            <a:r>
              <a:rPr lang="ru-RU" sz="1750" dirty="0" err="1">
                <a:solidFill>
                  <a:schemeClr val="tx1"/>
                </a:solidFill>
              </a:rPr>
              <a:t>Знайка</a:t>
            </a:r>
            <a:r>
              <a:rPr lang="ru-RU" sz="1750" dirty="0">
                <a:solidFill>
                  <a:schemeClr val="tx1"/>
                </a:solidFill>
              </a:rPr>
              <a:t>» - 28.04.2022 г.</a:t>
            </a:r>
          </a:p>
          <a:p>
            <a:r>
              <a:rPr lang="ru-RU" sz="1750" dirty="0" smtClean="0">
                <a:solidFill>
                  <a:schemeClr val="tx1"/>
                </a:solidFill>
              </a:rPr>
              <a:t>Всероссийский </a:t>
            </a:r>
            <a:r>
              <a:rPr lang="ru-RU" sz="1750" dirty="0">
                <a:solidFill>
                  <a:schemeClr val="tx1"/>
                </a:solidFill>
              </a:rPr>
              <a:t>конкурс презентаций  «Петр I и его наследие» - с 09.03. 2022 по 21.04.2022 г.</a:t>
            </a:r>
          </a:p>
          <a:p>
            <a:r>
              <a:rPr lang="ru-RU" sz="1750" dirty="0" smtClean="0">
                <a:solidFill>
                  <a:schemeClr val="tx1"/>
                </a:solidFill>
              </a:rPr>
              <a:t>II </a:t>
            </a:r>
            <a:r>
              <a:rPr lang="ru-RU" sz="1750" dirty="0">
                <a:solidFill>
                  <a:schemeClr val="tx1"/>
                </a:solidFill>
              </a:rPr>
              <a:t>Всероссийский конкурс творческих работ  «На Земле, где нет войны, ночью спят спокойно дети…» - с 25 апреля по 27 мая  2022 г</a:t>
            </a:r>
            <a:r>
              <a:rPr lang="ru-RU" sz="1750" dirty="0" smtClean="0">
                <a:solidFill>
                  <a:schemeClr val="tx1"/>
                </a:solidFill>
              </a:rPr>
              <a:t>.</a:t>
            </a:r>
            <a:endParaRPr lang="ru-RU" sz="175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532" y="5614308"/>
            <a:ext cx="1987468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27468"/>
          <a:stretch/>
        </p:blipFill>
        <p:spPr>
          <a:xfrm>
            <a:off x="7974875" y="0"/>
            <a:ext cx="4217125" cy="23545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8" r="11838" b="16333"/>
          <a:stretch/>
        </p:blipFill>
        <p:spPr>
          <a:xfrm>
            <a:off x="5549193" y="1309370"/>
            <a:ext cx="4029147" cy="26060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2" b="12375"/>
          <a:stretch/>
        </p:blipFill>
        <p:spPr>
          <a:xfrm>
            <a:off x="7990758" y="3066415"/>
            <a:ext cx="4185357" cy="20459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18666" r="10150" b="40500"/>
          <a:stretch/>
        </p:blipFill>
        <p:spPr>
          <a:xfrm>
            <a:off x="5467115" y="4853940"/>
            <a:ext cx="4324677" cy="194056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337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66" y="123105"/>
            <a:ext cx="9738360" cy="16789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	Подготовка комплекта документации к процедуре лицензирования профессии 13.01.10  Электромонтер по ремонту и обслуживанию электрооборудования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 отраслям)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532" y="5614308"/>
            <a:ext cx="1987468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1719" t="10500" r="26313" b="12000"/>
          <a:stretch/>
        </p:blipFill>
        <p:spPr>
          <a:xfrm>
            <a:off x="194310" y="1443500"/>
            <a:ext cx="3897630" cy="5314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1438" t="10000" r="26124" b="10666"/>
          <a:stretch/>
        </p:blipFill>
        <p:spPr>
          <a:xfrm>
            <a:off x="6096000" y="1317770"/>
            <a:ext cx="4051382" cy="5573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550980" y="3531870"/>
            <a:ext cx="3417862" cy="114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02789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1110</Words>
  <Application>Microsoft Office PowerPoint</Application>
  <PresentationFormat>Широкоэкранный</PresentationFormat>
  <Paragraphs>250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Цель и задачи работы методической службы</vt:lpstr>
      <vt:lpstr> 1 Корректировка учебно-программной  документации ОП СПО </vt:lpstr>
      <vt:lpstr>2 Организация повышения квалификации  педагогических работников</vt:lpstr>
      <vt:lpstr>Подготовка участников мероприятий разного уровня</vt:lpstr>
      <vt:lpstr>Участие в профессиональных конкурсах</vt:lpstr>
      <vt:lpstr>Публикации преподавателей</vt:lpstr>
      <vt:lpstr>Мероприятия на базе ГАПОУ СО «НТСК»</vt:lpstr>
      <vt:lpstr>3 Подготовка комплекта документации к процедуре лицензирования профессии 13.01.10  Электромонтер по ремонту и обслуживанию электрооборудования  (по отраслям)</vt:lpstr>
      <vt:lpstr>4 Проведение аудита методического обеспечения образовательного  процесса</vt:lpstr>
      <vt:lpstr>5 Организация дистанционного обучения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методической службы за 2021-2022 уч.год </dc:title>
  <dc:creator>123</dc:creator>
  <cp:lastModifiedBy>123</cp:lastModifiedBy>
  <cp:revision>33</cp:revision>
  <dcterms:created xsi:type="dcterms:W3CDTF">2022-06-23T09:50:43Z</dcterms:created>
  <dcterms:modified xsi:type="dcterms:W3CDTF">2022-06-28T03:59:18Z</dcterms:modified>
</cp:coreProperties>
</file>